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Lst>
  <p:notesMasterIdLst>
    <p:notesMasterId r:id="rId23"/>
  </p:notesMasterIdLst>
  <p:handoutMasterIdLst>
    <p:handoutMasterId r:id="rId24"/>
  </p:handoutMasterIdLst>
  <p:sldIdLst>
    <p:sldId id="528" r:id="rId3"/>
    <p:sldId id="568" r:id="rId4"/>
    <p:sldId id="559" r:id="rId5"/>
    <p:sldId id="485" r:id="rId6"/>
    <p:sldId id="501" r:id="rId7"/>
    <p:sldId id="569" r:id="rId8"/>
    <p:sldId id="487" r:id="rId9"/>
    <p:sldId id="570" r:id="rId10"/>
    <p:sldId id="455" r:id="rId11"/>
    <p:sldId id="456" r:id="rId12"/>
    <p:sldId id="526" r:id="rId13"/>
    <p:sldId id="571" r:id="rId14"/>
    <p:sldId id="545" r:id="rId15"/>
    <p:sldId id="561" r:id="rId16"/>
    <p:sldId id="454" r:id="rId17"/>
    <p:sldId id="572" r:id="rId18"/>
    <p:sldId id="562" r:id="rId19"/>
    <p:sldId id="492" r:id="rId20"/>
    <p:sldId id="493" r:id="rId21"/>
    <p:sldId id="494" r:id="rId22"/>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3816">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04" y="-96"/>
      </p:cViewPr>
      <p:guideLst>
        <p:guide orient="horz" pos="3816"/>
        <p:guide/>
      </p:guideLst>
    </p:cSldViewPr>
  </p:slideViewPr>
  <p:notesTextViewPr>
    <p:cViewPr>
      <p:scale>
        <a:sx n="1" d="1"/>
        <a:sy n="1" d="1"/>
      </p:scale>
      <p:origin x="0" y="0"/>
    </p:cViewPr>
  </p:notesTextViewPr>
  <p:sorterViewPr>
    <p:cViewPr>
      <p:scale>
        <a:sx n="100" d="100"/>
        <a:sy n="100" d="100"/>
      </p:scale>
      <p:origin x="0" y="38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651" tIns="45825" rIns="91651" bIns="45825" rtlCol="0"/>
          <a:lstStyle>
            <a:lvl1pPr algn="l">
              <a:defRPr sz="1200"/>
            </a:lvl1pPr>
          </a:lstStyle>
          <a:p>
            <a:endParaRPr lang="en-GB"/>
          </a:p>
        </p:txBody>
      </p:sp>
      <p:sp>
        <p:nvSpPr>
          <p:cNvPr id="3" name="Date Placeholder 2"/>
          <p:cNvSpPr>
            <a:spLocks noGrp="1"/>
          </p:cNvSpPr>
          <p:nvPr>
            <p:ph type="dt" sz="quarter" idx="1"/>
          </p:nvPr>
        </p:nvSpPr>
        <p:spPr>
          <a:xfrm>
            <a:off x="3854941" y="0"/>
            <a:ext cx="2949099" cy="497205"/>
          </a:xfrm>
          <a:prstGeom prst="rect">
            <a:avLst/>
          </a:prstGeom>
        </p:spPr>
        <p:txBody>
          <a:bodyPr vert="horz" lIns="91651" tIns="45825" rIns="91651" bIns="45825" rtlCol="0"/>
          <a:lstStyle>
            <a:lvl1pPr algn="r">
              <a:defRPr sz="1200"/>
            </a:lvl1pPr>
          </a:lstStyle>
          <a:p>
            <a:fld id="{63618A3C-982D-4921-8099-57446C88B605}" type="datetimeFigureOut">
              <a:rPr lang="en-GB" smtClean="0"/>
              <a:pPr/>
              <a:t>25/01/2017</a:t>
            </a:fld>
            <a:endParaRPr lang="en-GB"/>
          </a:p>
        </p:txBody>
      </p:sp>
      <p:sp>
        <p:nvSpPr>
          <p:cNvPr id="4" name="Footer Placeholder 3"/>
          <p:cNvSpPr>
            <a:spLocks noGrp="1"/>
          </p:cNvSpPr>
          <p:nvPr>
            <p:ph type="ftr" sz="quarter" idx="2"/>
          </p:nvPr>
        </p:nvSpPr>
        <p:spPr>
          <a:xfrm>
            <a:off x="0" y="9445168"/>
            <a:ext cx="2949099" cy="497205"/>
          </a:xfrm>
          <a:prstGeom prst="rect">
            <a:avLst/>
          </a:prstGeom>
        </p:spPr>
        <p:txBody>
          <a:bodyPr vert="horz" lIns="91651" tIns="45825" rIns="91651" bIns="45825" rtlCol="0" anchor="b"/>
          <a:lstStyle>
            <a:lvl1pPr algn="l">
              <a:defRPr sz="1200"/>
            </a:lvl1pPr>
          </a:lstStyle>
          <a:p>
            <a:endParaRPr lang="en-GB"/>
          </a:p>
        </p:txBody>
      </p:sp>
      <p:sp>
        <p:nvSpPr>
          <p:cNvPr id="5" name="Slide Number Placeholder 4"/>
          <p:cNvSpPr>
            <a:spLocks noGrp="1"/>
          </p:cNvSpPr>
          <p:nvPr>
            <p:ph type="sldNum" sz="quarter" idx="3"/>
          </p:nvPr>
        </p:nvSpPr>
        <p:spPr>
          <a:xfrm>
            <a:off x="3854941" y="9445168"/>
            <a:ext cx="2949099" cy="497205"/>
          </a:xfrm>
          <a:prstGeom prst="rect">
            <a:avLst/>
          </a:prstGeom>
        </p:spPr>
        <p:txBody>
          <a:bodyPr vert="horz" lIns="91651" tIns="45825" rIns="91651" bIns="45825" rtlCol="0" anchor="b"/>
          <a:lstStyle>
            <a:lvl1pPr algn="r">
              <a:defRPr sz="1200"/>
            </a:lvl1pPr>
          </a:lstStyle>
          <a:p>
            <a:fld id="{3F7E176C-693C-4826-8860-F3901DA6ACBB}" type="slidenum">
              <a:rPr lang="en-GB" smtClean="0"/>
              <a:pPr/>
              <a:t>‹#›</a:t>
            </a:fld>
            <a:endParaRPr lang="en-GB"/>
          </a:p>
        </p:txBody>
      </p:sp>
    </p:spTree>
    <p:extLst>
      <p:ext uri="{BB962C8B-B14F-4D97-AF65-F5344CB8AC3E}">
        <p14:creationId xmlns:p14="http://schemas.microsoft.com/office/powerpoint/2010/main" val="1468952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651" tIns="45825" rIns="91651" bIns="45825"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4941" y="0"/>
            <a:ext cx="2949099" cy="497205"/>
          </a:xfrm>
          <a:prstGeom prst="rect">
            <a:avLst/>
          </a:prstGeom>
        </p:spPr>
        <p:txBody>
          <a:bodyPr vert="horz" lIns="91651" tIns="45825" rIns="91651" bIns="45825" rtlCol="0"/>
          <a:lstStyle>
            <a:lvl1pPr algn="r" fontAlgn="auto">
              <a:spcBef>
                <a:spcPts val="0"/>
              </a:spcBef>
              <a:spcAft>
                <a:spcPts val="0"/>
              </a:spcAft>
              <a:defRPr sz="1200" smtClean="0">
                <a:latin typeface="+mn-lt"/>
              </a:defRPr>
            </a:lvl1pPr>
          </a:lstStyle>
          <a:p>
            <a:pPr>
              <a:defRPr/>
            </a:pPr>
            <a:fld id="{C86AF2AB-0165-4A2D-BE24-0757F565D2B1}" type="datetimeFigureOut">
              <a:rPr lang="en-GB"/>
              <a:pPr>
                <a:defRPr/>
              </a:pPr>
              <a:t>25/01/2017</a:t>
            </a:fld>
            <a:endParaRPr lang="en-GB" dirty="0"/>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651" tIns="45825" rIns="91651" bIns="45825" rtlCol="0" anchor="ctr"/>
          <a:lstStyle/>
          <a:p>
            <a:pPr lvl="0"/>
            <a:endParaRPr lang="en-GB" noProof="0" dirty="0"/>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651" tIns="45825" rIns="91651" bIns="4582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5168"/>
            <a:ext cx="2949099" cy="497205"/>
          </a:xfrm>
          <a:prstGeom prst="rect">
            <a:avLst/>
          </a:prstGeom>
        </p:spPr>
        <p:txBody>
          <a:bodyPr vert="horz" lIns="91651" tIns="45825" rIns="91651" bIns="45825"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4941" y="9445168"/>
            <a:ext cx="2949099" cy="497205"/>
          </a:xfrm>
          <a:prstGeom prst="rect">
            <a:avLst/>
          </a:prstGeom>
        </p:spPr>
        <p:txBody>
          <a:bodyPr vert="horz" lIns="91651" tIns="45825" rIns="91651" bIns="45825" rtlCol="0" anchor="b"/>
          <a:lstStyle>
            <a:lvl1pPr algn="r" fontAlgn="auto">
              <a:spcBef>
                <a:spcPts val="0"/>
              </a:spcBef>
              <a:spcAft>
                <a:spcPts val="0"/>
              </a:spcAft>
              <a:defRPr sz="1200" smtClean="0">
                <a:latin typeface="+mn-lt"/>
              </a:defRPr>
            </a:lvl1pPr>
          </a:lstStyle>
          <a:p>
            <a:pPr>
              <a:defRPr/>
            </a:pPr>
            <a:fld id="{9E7D6FF7-D763-4EE3-A978-B86380AA4F7C}" type="slidenum">
              <a:rPr lang="en-GB"/>
              <a:pPr>
                <a:defRPr/>
              </a:pPr>
              <a:t>‹#›</a:t>
            </a:fld>
            <a:endParaRPr lang="en-GB" dirty="0"/>
          </a:p>
        </p:txBody>
      </p:sp>
    </p:spTree>
    <p:extLst>
      <p:ext uri="{BB962C8B-B14F-4D97-AF65-F5344CB8AC3E}">
        <p14:creationId xmlns:p14="http://schemas.microsoft.com/office/powerpoint/2010/main" val="32868280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2</a:t>
            </a:fld>
            <a:endParaRPr lang="en-GB" dirty="0"/>
          </a:p>
        </p:txBody>
      </p:sp>
    </p:spTree>
    <p:extLst>
      <p:ext uri="{BB962C8B-B14F-4D97-AF65-F5344CB8AC3E}">
        <p14:creationId xmlns:p14="http://schemas.microsoft.com/office/powerpoint/2010/main" val="3419901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19</a:t>
            </a:fld>
            <a:endParaRPr lang="en-GB" dirty="0"/>
          </a:p>
        </p:txBody>
      </p:sp>
    </p:spTree>
    <p:extLst>
      <p:ext uri="{BB962C8B-B14F-4D97-AF65-F5344CB8AC3E}">
        <p14:creationId xmlns:p14="http://schemas.microsoft.com/office/powerpoint/2010/main" val="120115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20</a:t>
            </a:fld>
            <a:endParaRPr lang="en-GB" dirty="0"/>
          </a:p>
        </p:txBody>
      </p:sp>
    </p:spTree>
    <p:extLst>
      <p:ext uri="{BB962C8B-B14F-4D97-AF65-F5344CB8AC3E}">
        <p14:creationId xmlns:p14="http://schemas.microsoft.com/office/powerpoint/2010/main" val="128542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57238"/>
            <a:ext cx="5048250" cy="37877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3</a:t>
            </a:fld>
            <a:endParaRPr lang="en-GB" dirty="0"/>
          </a:p>
        </p:txBody>
      </p:sp>
    </p:spTree>
    <p:extLst>
      <p:ext uri="{BB962C8B-B14F-4D97-AF65-F5344CB8AC3E}">
        <p14:creationId xmlns:p14="http://schemas.microsoft.com/office/powerpoint/2010/main" val="244313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162536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6</a:t>
            </a:fld>
            <a:endParaRPr lang="en-GB" dirty="0"/>
          </a:p>
        </p:txBody>
      </p:sp>
    </p:spTree>
    <p:extLst>
      <p:ext uri="{BB962C8B-B14F-4D97-AF65-F5344CB8AC3E}">
        <p14:creationId xmlns:p14="http://schemas.microsoft.com/office/powerpoint/2010/main" val="23907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7</a:t>
            </a:fld>
            <a:endParaRPr lang="en-GB" dirty="0"/>
          </a:p>
        </p:txBody>
      </p:sp>
    </p:spTree>
    <p:extLst>
      <p:ext uri="{BB962C8B-B14F-4D97-AF65-F5344CB8AC3E}">
        <p14:creationId xmlns:p14="http://schemas.microsoft.com/office/powerpoint/2010/main" val="126010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8</a:t>
            </a:fld>
            <a:endParaRPr lang="en-GB" dirty="0"/>
          </a:p>
        </p:txBody>
      </p:sp>
    </p:spTree>
    <p:extLst>
      <p:ext uri="{BB962C8B-B14F-4D97-AF65-F5344CB8AC3E}">
        <p14:creationId xmlns:p14="http://schemas.microsoft.com/office/powerpoint/2010/main" val="240221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9</a:t>
            </a:fld>
            <a:endParaRPr lang="en-GB" dirty="0"/>
          </a:p>
        </p:txBody>
      </p:sp>
    </p:spTree>
    <p:extLst>
      <p:ext uri="{BB962C8B-B14F-4D97-AF65-F5344CB8AC3E}">
        <p14:creationId xmlns:p14="http://schemas.microsoft.com/office/powerpoint/2010/main" val="248709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15</a:t>
            </a:fld>
            <a:endParaRPr lang="en-GB" dirty="0"/>
          </a:p>
        </p:txBody>
      </p:sp>
    </p:spTree>
    <p:extLst>
      <p:ext uri="{BB962C8B-B14F-4D97-AF65-F5344CB8AC3E}">
        <p14:creationId xmlns:p14="http://schemas.microsoft.com/office/powerpoint/2010/main" val="269720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0463"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E7D6FF7-D763-4EE3-A978-B86380AA4F7C}" type="slidenum">
              <a:rPr lang="en-GB" smtClean="0"/>
              <a:pPr>
                <a:defRPr/>
              </a:pPr>
              <a:t>18</a:t>
            </a:fld>
            <a:endParaRPr lang="en-GB" dirty="0"/>
          </a:p>
        </p:txBody>
      </p:sp>
    </p:spTree>
    <p:extLst>
      <p:ext uri="{BB962C8B-B14F-4D97-AF65-F5344CB8AC3E}">
        <p14:creationId xmlns:p14="http://schemas.microsoft.com/office/powerpoint/2010/main" val="3913092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cxnSp>
        <p:nvCxnSpPr>
          <p:cNvPr id="6" name="Straight Connector 8"/>
          <p:cNvCxnSpPr/>
          <p:nvPr userDrawn="1"/>
        </p:nvCxnSpPr>
        <p:spPr>
          <a:xfrm>
            <a:off x="366717" y="2689225"/>
            <a:ext cx="42703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60000" y="1260000"/>
            <a:ext cx="4269600" cy="1304904"/>
          </a:xfrm>
        </p:spPr>
        <p:txBody>
          <a:bodyPr>
            <a:noAutofit/>
          </a:bodyPr>
          <a:lstStyle>
            <a:lvl1pPr algn="l">
              <a:defRPr sz="32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60000" y="2808000"/>
            <a:ext cx="4269600" cy="1752600"/>
          </a:xfrm>
        </p:spPr>
        <p:txBody>
          <a:bodyPr>
            <a:noAutofit/>
          </a:bodyPr>
          <a:lstStyle>
            <a:lvl1pPr marL="0" indent="0" algn="l">
              <a:spcBef>
                <a:spcPts val="0"/>
              </a:spcBef>
              <a:buNone/>
              <a:defRPr sz="15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5" name="Text Placeholder 14"/>
          <p:cNvSpPr>
            <a:spLocks noGrp="1"/>
          </p:cNvSpPr>
          <p:nvPr>
            <p:ph type="body" sz="quarter" idx="12"/>
          </p:nvPr>
        </p:nvSpPr>
        <p:spPr>
          <a:xfrm>
            <a:off x="360000" y="5810251"/>
            <a:ext cx="5145450" cy="274052"/>
          </a:xfrm>
        </p:spPr>
        <p:txBody>
          <a:bodyPr anchor="b">
            <a:noAutofit/>
          </a:bodyPr>
          <a:lstStyle>
            <a:lvl1pPr>
              <a:spcAft>
                <a:spcPts val="0"/>
              </a:spcAft>
              <a:defRPr sz="1100" b="1"/>
            </a:lvl1pPr>
          </a:lstStyle>
          <a:p>
            <a:pPr lvl="0"/>
            <a:r>
              <a:rPr lang="en-US" dirty="0" smtClean="0"/>
              <a:t>Click to edit Master text styles</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419101"/>
            <a:ext cx="6480000" cy="80010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a:lstStyle>
            <a:lvl1pPr>
              <a:defRPr/>
            </a:lvl1pPr>
          </a:lstStyle>
          <a:p>
            <a:pPr>
              <a:defRPr/>
            </a:pPr>
            <a:r>
              <a:rPr lang="en-GB" smtClean="0"/>
              <a:t>The Local Vision Programme, Systems Leadership and Succession Planning</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419101"/>
            <a:ext cx="6480000" cy="8001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60004" y="1728000"/>
            <a:ext cx="4124325" cy="170303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14875" y="1728000"/>
            <a:ext cx="4125600" cy="170303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GB" smtClean="0"/>
              <a:t>The Local Vision Programme, Systems Leadership and Succession Planning</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419101"/>
            <a:ext cx="6480000" cy="8001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3F87"/>
                </a:solidFill>
              </a:defRPr>
            </a:lvl1pPr>
            <a:lvl2pPr>
              <a:defRPr>
                <a:solidFill>
                  <a:srgbClr val="003F87"/>
                </a:solidFill>
              </a:defRPr>
            </a:lvl2pPr>
            <a:lvl3pPr>
              <a:defRPr>
                <a:solidFill>
                  <a:srgbClr val="003F87"/>
                </a:solidFill>
              </a:defRPr>
            </a:lvl3pPr>
            <a:lvl4pPr>
              <a:defRPr>
                <a:solidFill>
                  <a:srgbClr val="003F87"/>
                </a:solidFill>
              </a:defRPr>
            </a:lvl4pPr>
            <a:lvl5pPr>
              <a:defRPr>
                <a:solidFill>
                  <a:srgbClr val="003F8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a:lstStyle>
            <a:lvl1pPr>
              <a:defRPr/>
            </a:lvl1pPr>
          </a:lstStyle>
          <a:p>
            <a:pPr>
              <a:defRPr/>
            </a:pPr>
            <a:r>
              <a:rPr lang="en-GB" smtClean="0"/>
              <a:t>The Local Vision Programme, Systems Leadership and Succession Planning</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419101"/>
            <a:ext cx="6480000" cy="8001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60004" y="1728000"/>
            <a:ext cx="4124325" cy="170303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14875" y="1728000"/>
            <a:ext cx="4125600" cy="170303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GB" smtClean="0"/>
              <a:t>The Local Vision Programme, Systems Leadership and Succession Planning</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360367" y="419100"/>
            <a:ext cx="6480175" cy="8001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360367" y="1728796"/>
            <a:ext cx="8493125" cy="17414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366713" y="6115058"/>
            <a:ext cx="8486775" cy="263525"/>
          </a:xfrm>
          <a:prstGeom prst="rect">
            <a:avLst/>
          </a:prstGeom>
        </p:spPr>
        <p:txBody>
          <a:bodyPr vert="horz" lIns="0" tIns="0" rIns="0" bIns="0" rtlCol="0" anchor="b" anchorCtr="0"/>
          <a:lstStyle>
            <a:lvl1pPr algn="l" fontAlgn="auto">
              <a:spcBef>
                <a:spcPts val="0"/>
              </a:spcBef>
              <a:spcAft>
                <a:spcPts val="0"/>
              </a:spcAft>
              <a:defRPr sz="1000" dirty="0" smtClean="0">
                <a:solidFill>
                  <a:schemeClr val="bg1"/>
                </a:solidFill>
                <a:latin typeface="Arial" pitchFamily="34" charset="0"/>
                <a:cs typeface="Arial" pitchFamily="34" charset="0"/>
              </a:defRPr>
            </a:lvl1pPr>
          </a:lstStyle>
          <a:p>
            <a:pPr>
              <a:defRPr/>
            </a:pPr>
            <a:r>
              <a:rPr lang="en-GB" smtClean="0"/>
              <a:t>The Local Vision Programme, Systems Leadership and Succession Planning</a:t>
            </a:r>
            <a:endParaRPr lang="en-GB" dirty="0"/>
          </a:p>
        </p:txBody>
      </p:sp>
      <p:cxnSp>
        <p:nvCxnSpPr>
          <p:cNvPr id="11" name="Straight Connector 10"/>
          <p:cNvCxnSpPr/>
          <p:nvPr userDrawn="1"/>
        </p:nvCxnSpPr>
        <p:spPr>
          <a:xfrm>
            <a:off x="371479" y="6472238"/>
            <a:ext cx="848201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56" r:id="rId2"/>
    <p:sldLayoutId id="2147483655" r:id="rId3"/>
  </p:sldLayoutIdLst>
  <p:timing>
    <p:tnLst>
      <p:par>
        <p:cTn id="1" dur="indefinite" restart="never" nodeType="tmRoot"/>
      </p:par>
    </p:tnLst>
  </p:timing>
  <p:hf sldNum="0" hdr="0" dt="0"/>
  <p:txStyles>
    <p:titleStyle>
      <a:lvl1pPr algn="l" rtl="0" fontAlgn="base">
        <a:spcBef>
          <a:spcPct val="0"/>
        </a:spcBef>
        <a:spcAft>
          <a:spcPct val="0"/>
        </a:spcAft>
        <a:defRPr sz="2800" b="1" kern="1200">
          <a:solidFill>
            <a:srgbClr val="003F87"/>
          </a:solidFill>
          <a:latin typeface="Arial" pitchFamily="34" charset="0"/>
          <a:ea typeface="+mj-ea"/>
          <a:cs typeface="Arial" pitchFamily="34" charset="0"/>
        </a:defRPr>
      </a:lvl1pPr>
      <a:lvl2pPr algn="l" rtl="0" fontAlgn="base">
        <a:spcBef>
          <a:spcPct val="0"/>
        </a:spcBef>
        <a:spcAft>
          <a:spcPct val="0"/>
        </a:spcAft>
        <a:defRPr sz="2800" b="1">
          <a:solidFill>
            <a:srgbClr val="003F87"/>
          </a:solidFill>
          <a:latin typeface="Arial" charset="0"/>
          <a:cs typeface="Arial" charset="0"/>
        </a:defRPr>
      </a:lvl2pPr>
      <a:lvl3pPr algn="l" rtl="0" fontAlgn="base">
        <a:spcBef>
          <a:spcPct val="0"/>
        </a:spcBef>
        <a:spcAft>
          <a:spcPct val="0"/>
        </a:spcAft>
        <a:defRPr sz="2800" b="1">
          <a:solidFill>
            <a:srgbClr val="003F87"/>
          </a:solidFill>
          <a:latin typeface="Arial" charset="0"/>
          <a:cs typeface="Arial" charset="0"/>
        </a:defRPr>
      </a:lvl3pPr>
      <a:lvl4pPr algn="l" rtl="0" fontAlgn="base">
        <a:spcBef>
          <a:spcPct val="0"/>
        </a:spcBef>
        <a:spcAft>
          <a:spcPct val="0"/>
        </a:spcAft>
        <a:defRPr sz="2800" b="1">
          <a:solidFill>
            <a:srgbClr val="003F87"/>
          </a:solidFill>
          <a:latin typeface="Arial" charset="0"/>
          <a:cs typeface="Arial" charset="0"/>
        </a:defRPr>
      </a:lvl4pPr>
      <a:lvl5pPr algn="l" rtl="0" fontAlgn="base">
        <a:spcBef>
          <a:spcPct val="0"/>
        </a:spcBef>
        <a:spcAft>
          <a:spcPct val="0"/>
        </a:spcAft>
        <a:defRPr sz="2800" b="1">
          <a:solidFill>
            <a:srgbClr val="003F87"/>
          </a:solidFill>
          <a:latin typeface="Arial" charset="0"/>
          <a:cs typeface="Arial" charset="0"/>
        </a:defRPr>
      </a:lvl5pPr>
      <a:lvl6pPr marL="457200" algn="l" rtl="0" fontAlgn="base">
        <a:spcBef>
          <a:spcPct val="0"/>
        </a:spcBef>
        <a:spcAft>
          <a:spcPct val="0"/>
        </a:spcAft>
        <a:defRPr sz="2800" b="1">
          <a:solidFill>
            <a:srgbClr val="003F87"/>
          </a:solidFill>
          <a:latin typeface="Arial" charset="0"/>
          <a:cs typeface="Arial" charset="0"/>
        </a:defRPr>
      </a:lvl6pPr>
      <a:lvl7pPr marL="914400" algn="l" rtl="0" fontAlgn="base">
        <a:spcBef>
          <a:spcPct val="0"/>
        </a:spcBef>
        <a:spcAft>
          <a:spcPct val="0"/>
        </a:spcAft>
        <a:defRPr sz="2800" b="1">
          <a:solidFill>
            <a:srgbClr val="003F87"/>
          </a:solidFill>
          <a:latin typeface="Arial" charset="0"/>
          <a:cs typeface="Arial" charset="0"/>
        </a:defRPr>
      </a:lvl7pPr>
      <a:lvl8pPr marL="1371600" algn="l" rtl="0" fontAlgn="base">
        <a:spcBef>
          <a:spcPct val="0"/>
        </a:spcBef>
        <a:spcAft>
          <a:spcPct val="0"/>
        </a:spcAft>
        <a:defRPr sz="2800" b="1">
          <a:solidFill>
            <a:srgbClr val="003F87"/>
          </a:solidFill>
          <a:latin typeface="Arial" charset="0"/>
          <a:cs typeface="Arial" charset="0"/>
        </a:defRPr>
      </a:lvl8pPr>
      <a:lvl9pPr marL="1828800" algn="l" rtl="0" fontAlgn="base">
        <a:spcBef>
          <a:spcPct val="0"/>
        </a:spcBef>
        <a:spcAft>
          <a:spcPct val="0"/>
        </a:spcAft>
        <a:defRPr sz="2800" b="1">
          <a:solidFill>
            <a:srgbClr val="003F87"/>
          </a:solidFill>
          <a:latin typeface="Arial" charset="0"/>
          <a:cs typeface="Arial" charset="0"/>
        </a:defRPr>
      </a:lvl9pPr>
    </p:titleStyle>
    <p:bodyStyle>
      <a:lvl1pPr algn="l" rtl="0" fontAlgn="base">
        <a:spcBef>
          <a:spcPct val="0"/>
        </a:spcBef>
        <a:spcAft>
          <a:spcPts val="200"/>
        </a:spcAft>
        <a:defRPr sz="2400" kern="1200">
          <a:solidFill>
            <a:schemeClr val="bg1"/>
          </a:solidFill>
          <a:latin typeface="Arial" pitchFamily="34" charset="0"/>
          <a:ea typeface="+mn-ea"/>
          <a:cs typeface="Arial" pitchFamily="34" charset="0"/>
        </a:defRPr>
      </a:lvl1pPr>
      <a:lvl2pPr marL="358775" indent="-358775" algn="l" rtl="0" fontAlgn="base">
        <a:spcBef>
          <a:spcPct val="0"/>
        </a:spcBef>
        <a:spcAft>
          <a:spcPts val="200"/>
        </a:spcAft>
        <a:buFont typeface="Arial" charset="0"/>
        <a:buChar char="•"/>
        <a:defRPr sz="2000" kern="1200">
          <a:solidFill>
            <a:schemeClr val="bg1"/>
          </a:solidFill>
          <a:latin typeface="Arial" pitchFamily="34" charset="0"/>
          <a:ea typeface="+mn-ea"/>
          <a:cs typeface="Arial" pitchFamily="34" charset="0"/>
        </a:defRPr>
      </a:lvl2pPr>
      <a:lvl3pPr marL="714375" indent="-352425" algn="l" rtl="0" fontAlgn="base">
        <a:spcBef>
          <a:spcPct val="0"/>
        </a:spcBef>
        <a:spcAft>
          <a:spcPts val="200"/>
        </a:spcAft>
        <a:buFont typeface="Arial" charset="0"/>
        <a:buChar char="-"/>
        <a:defRPr sz="2000" kern="1200">
          <a:solidFill>
            <a:schemeClr val="bg1"/>
          </a:solidFill>
          <a:latin typeface="Arial" pitchFamily="34" charset="0"/>
          <a:ea typeface="+mn-ea"/>
          <a:cs typeface="Arial" pitchFamily="34" charset="0"/>
        </a:defRPr>
      </a:lvl3pPr>
      <a:lvl4pPr marL="1076325" indent="-361950" algn="l" rtl="0" fontAlgn="base">
        <a:spcBef>
          <a:spcPct val="0"/>
        </a:spcBef>
        <a:spcAft>
          <a:spcPts val="200"/>
        </a:spcAft>
        <a:buFont typeface="Arial" charset="0"/>
        <a:buChar char="-"/>
        <a:defRPr sz="2000" kern="1200">
          <a:solidFill>
            <a:schemeClr val="bg1"/>
          </a:solidFill>
          <a:latin typeface="Arial" pitchFamily="34" charset="0"/>
          <a:ea typeface="+mn-ea"/>
          <a:cs typeface="Arial" pitchFamily="34" charset="0"/>
        </a:defRPr>
      </a:lvl4pPr>
      <a:lvl5pPr marL="1438275" indent="-342900" algn="l" rtl="0" fontAlgn="base">
        <a:spcBef>
          <a:spcPct val="0"/>
        </a:spcBef>
        <a:spcAft>
          <a:spcPts val="200"/>
        </a:spcAft>
        <a:buFont typeface="Arial"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8"/>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123" name="Title Placeholder 1"/>
          <p:cNvSpPr>
            <a:spLocks noGrp="1"/>
          </p:cNvSpPr>
          <p:nvPr>
            <p:ph type="title"/>
          </p:nvPr>
        </p:nvSpPr>
        <p:spPr bwMode="auto">
          <a:xfrm>
            <a:off x="360367" y="419100"/>
            <a:ext cx="6480175" cy="8001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5124" name="Text Placeholder 2"/>
          <p:cNvSpPr>
            <a:spLocks noGrp="1"/>
          </p:cNvSpPr>
          <p:nvPr>
            <p:ph type="body" idx="1"/>
          </p:nvPr>
        </p:nvSpPr>
        <p:spPr bwMode="auto">
          <a:xfrm>
            <a:off x="360367" y="1728796"/>
            <a:ext cx="8493125" cy="17414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366713" y="6115058"/>
            <a:ext cx="8486775" cy="263525"/>
          </a:xfrm>
          <a:prstGeom prst="rect">
            <a:avLst/>
          </a:prstGeom>
        </p:spPr>
        <p:txBody>
          <a:bodyPr vert="horz" lIns="0" tIns="0" rIns="0" bIns="0" rtlCol="0" anchor="b" anchorCtr="0"/>
          <a:lstStyle>
            <a:lvl1pPr algn="l" fontAlgn="auto">
              <a:spcBef>
                <a:spcPts val="0"/>
              </a:spcBef>
              <a:spcAft>
                <a:spcPts val="0"/>
              </a:spcAft>
              <a:defRPr sz="1000" dirty="0" smtClean="0">
                <a:solidFill>
                  <a:srgbClr val="003F87"/>
                </a:solidFill>
                <a:latin typeface="Arial" pitchFamily="34" charset="0"/>
                <a:cs typeface="Arial" pitchFamily="34" charset="0"/>
              </a:defRPr>
            </a:lvl1pPr>
          </a:lstStyle>
          <a:p>
            <a:pPr>
              <a:defRPr/>
            </a:pPr>
            <a:r>
              <a:rPr lang="en-GB" smtClean="0"/>
              <a:t>The Local Vision Programme, Systems Leadership and Succession Planning</a:t>
            </a:r>
            <a:endParaRPr lang="en-GB" dirty="0"/>
          </a:p>
        </p:txBody>
      </p:sp>
      <p:cxnSp>
        <p:nvCxnSpPr>
          <p:cNvPr id="11" name="Straight Connector 10"/>
          <p:cNvCxnSpPr/>
          <p:nvPr userDrawn="1"/>
        </p:nvCxnSpPr>
        <p:spPr>
          <a:xfrm>
            <a:off x="371479" y="6472238"/>
            <a:ext cx="8482013" cy="0"/>
          </a:xfrm>
          <a:prstGeom prst="line">
            <a:avLst/>
          </a:prstGeom>
          <a:ln w="6350">
            <a:solidFill>
              <a:srgbClr val="003F87"/>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57" r:id="rId2"/>
  </p:sldLayoutIdLst>
  <p:timing>
    <p:tnLst>
      <p:par>
        <p:cTn id="1" dur="indefinite" restart="never" nodeType="tmRoot"/>
      </p:par>
    </p:tnLst>
  </p:timing>
  <p:hf sldNum="0" hdr="0" dt="0"/>
  <p:txStyles>
    <p:titleStyle>
      <a:lvl1pPr algn="l" rtl="0" fontAlgn="base">
        <a:spcBef>
          <a:spcPct val="0"/>
        </a:spcBef>
        <a:spcAft>
          <a:spcPct val="0"/>
        </a:spcAft>
        <a:defRPr sz="2800" b="1" kern="1200">
          <a:solidFill>
            <a:schemeClr val="bg1"/>
          </a:solidFill>
          <a:latin typeface="Arial" pitchFamily="34" charset="0"/>
          <a:ea typeface="+mj-ea"/>
          <a:cs typeface="Arial" pitchFamily="34" charset="0"/>
        </a:defRPr>
      </a:lvl1pPr>
      <a:lvl2pPr algn="l" rtl="0" fontAlgn="base">
        <a:spcBef>
          <a:spcPct val="0"/>
        </a:spcBef>
        <a:spcAft>
          <a:spcPct val="0"/>
        </a:spcAft>
        <a:defRPr sz="2800" b="1">
          <a:solidFill>
            <a:schemeClr val="bg1"/>
          </a:solidFill>
          <a:latin typeface="Arial" charset="0"/>
          <a:cs typeface="Arial" charset="0"/>
        </a:defRPr>
      </a:lvl2pPr>
      <a:lvl3pPr algn="l" rtl="0" fontAlgn="base">
        <a:spcBef>
          <a:spcPct val="0"/>
        </a:spcBef>
        <a:spcAft>
          <a:spcPct val="0"/>
        </a:spcAft>
        <a:defRPr sz="2800" b="1">
          <a:solidFill>
            <a:schemeClr val="bg1"/>
          </a:solidFill>
          <a:latin typeface="Arial" charset="0"/>
          <a:cs typeface="Arial" charset="0"/>
        </a:defRPr>
      </a:lvl3pPr>
      <a:lvl4pPr algn="l" rtl="0" fontAlgn="base">
        <a:spcBef>
          <a:spcPct val="0"/>
        </a:spcBef>
        <a:spcAft>
          <a:spcPct val="0"/>
        </a:spcAft>
        <a:defRPr sz="2800" b="1">
          <a:solidFill>
            <a:schemeClr val="bg1"/>
          </a:solidFill>
          <a:latin typeface="Arial" charset="0"/>
          <a:cs typeface="Arial" charset="0"/>
        </a:defRPr>
      </a:lvl4pPr>
      <a:lvl5pPr algn="l" rtl="0" fontAlgn="base">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algn="l" rtl="0" fontAlgn="base">
        <a:spcBef>
          <a:spcPct val="0"/>
        </a:spcBef>
        <a:spcAft>
          <a:spcPts val="200"/>
        </a:spcAft>
        <a:defRPr sz="2400" kern="1200">
          <a:solidFill>
            <a:srgbClr val="003F87"/>
          </a:solidFill>
          <a:latin typeface="Arial" pitchFamily="34" charset="0"/>
          <a:ea typeface="+mn-ea"/>
          <a:cs typeface="Arial" pitchFamily="34" charset="0"/>
        </a:defRPr>
      </a:lvl1pPr>
      <a:lvl2pPr marL="358775" indent="-358775" algn="l" rtl="0" fontAlgn="base">
        <a:spcBef>
          <a:spcPct val="0"/>
        </a:spcBef>
        <a:spcAft>
          <a:spcPts val="200"/>
        </a:spcAft>
        <a:buFont typeface="Arial" charset="0"/>
        <a:buChar char="•"/>
        <a:defRPr sz="2000" kern="1200">
          <a:solidFill>
            <a:srgbClr val="003F87"/>
          </a:solidFill>
          <a:latin typeface="Arial" pitchFamily="34" charset="0"/>
          <a:ea typeface="+mn-ea"/>
          <a:cs typeface="Arial" pitchFamily="34" charset="0"/>
        </a:defRPr>
      </a:lvl2pPr>
      <a:lvl3pPr marL="714375" indent="-352425" algn="l" rtl="0" fontAlgn="base">
        <a:spcBef>
          <a:spcPct val="0"/>
        </a:spcBef>
        <a:spcAft>
          <a:spcPts val="200"/>
        </a:spcAft>
        <a:buFont typeface="Arial" charset="0"/>
        <a:buChar char="-"/>
        <a:defRPr sz="2000" kern="1200">
          <a:solidFill>
            <a:srgbClr val="003F87"/>
          </a:solidFill>
          <a:latin typeface="Arial" pitchFamily="34" charset="0"/>
          <a:ea typeface="+mn-ea"/>
          <a:cs typeface="Arial" pitchFamily="34" charset="0"/>
        </a:defRPr>
      </a:lvl3pPr>
      <a:lvl4pPr marL="1076325" indent="-361950" algn="l" rtl="0" fontAlgn="base">
        <a:spcBef>
          <a:spcPct val="0"/>
        </a:spcBef>
        <a:spcAft>
          <a:spcPts val="200"/>
        </a:spcAft>
        <a:buFont typeface="Arial" charset="0"/>
        <a:buChar char="-"/>
        <a:defRPr sz="2000" kern="1200">
          <a:solidFill>
            <a:srgbClr val="003F87"/>
          </a:solidFill>
          <a:latin typeface="Arial" pitchFamily="34" charset="0"/>
          <a:ea typeface="+mn-ea"/>
          <a:cs typeface="Arial" pitchFamily="34" charset="0"/>
        </a:defRPr>
      </a:lvl4pPr>
      <a:lvl5pPr marL="1438275" indent="-342900" algn="l" rtl="0" fontAlgn="base">
        <a:spcBef>
          <a:spcPct val="0"/>
        </a:spcBef>
        <a:spcAft>
          <a:spcPts val="200"/>
        </a:spcAft>
        <a:buFont typeface="Arial" charset="0"/>
        <a:buChar char="-"/>
        <a:defRPr sz="2000" kern="1200">
          <a:solidFill>
            <a:srgbClr val="003F87"/>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360366" y="346840"/>
            <a:ext cx="8547151" cy="2553114"/>
          </a:xfrm>
        </p:spPr>
        <p:txBody>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sz="2400" dirty="0" smtClean="0">
                <a:latin typeface="+mn-lt"/>
              </a:rPr>
              <a:t/>
            </a:r>
            <a:br>
              <a:rPr lang="en-GB" sz="2400" dirty="0" smtClean="0">
                <a:latin typeface="+mn-lt"/>
              </a:rPr>
            </a:br>
            <a:r>
              <a:rPr lang="en-GB" sz="2400" dirty="0" smtClean="0">
                <a:latin typeface="+mn-lt"/>
              </a:rPr>
              <a:t/>
            </a:r>
            <a:br>
              <a:rPr lang="en-GB" sz="2400" dirty="0" smtClean="0">
                <a:latin typeface="+mn-lt"/>
              </a:rPr>
            </a:br>
            <a:r>
              <a:rPr lang="en-GB" sz="2400" dirty="0" smtClean="0">
                <a:latin typeface="+mn-lt"/>
              </a:rPr>
              <a:t/>
            </a:r>
            <a:br>
              <a:rPr lang="en-GB" sz="2400" dirty="0" smtClean="0">
                <a:latin typeface="+mn-lt"/>
              </a:rPr>
            </a:br>
            <a:r>
              <a:rPr lang="en-GB" sz="2400" dirty="0">
                <a:latin typeface="+mn-lt"/>
              </a:rPr>
              <a:t/>
            </a:r>
            <a:br>
              <a:rPr lang="en-GB" sz="2400" dirty="0">
                <a:latin typeface="+mn-lt"/>
              </a:rPr>
            </a:br>
            <a:r>
              <a:rPr lang="en-GB" sz="2400" dirty="0" smtClean="0">
                <a:latin typeface="+mn-lt"/>
              </a:rPr>
              <a:t>National Voices and </a:t>
            </a:r>
            <a:r>
              <a:rPr lang="en-GB" sz="2400" dirty="0" err="1" smtClean="0">
                <a:latin typeface="+mn-lt"/>
              </a:rPr>
              <a:t>Macc</a:t>
            </a:r>
            <a:r>
              <a:rPr lang="en-GB" sz="2400" dirty="0" smtClean="0">
                <a:latin typeface="+mn-lt"/>
              </a:rPr>
              <a:t/>
            </a:r>
            <a:br>
              <a:rPr lang="en-GB" sz="2400" dirty="0" smtClean="0">
                <a:latin typeface="+mn-lt"/>
              </a:rPr>
            </a:br>
            <a:r>
              <a:rPr lang="en-GB" sz="2400" dirty="0" smtClean="0">
                <a:latin typeface="+mn-lt"/>
              </a:rPr>
              <a:t/>
            </a:r>
            <a:br>
              <a:rPr lang="en-GB" sz="2400" dirty="0" smtClean="0">
                <a:latin typeface="+mn-lt"/>
              </a:rPr>
            </a:br>
            <a:r>
              <a:rPr lang="en-GB" sz="2400" dirty="0" smtClean="0">
                <a:latin typeface="+mn-lt"/>
              </a:rPr>
              <a:t>Using Systems Leadership to Shape Change </a:t>
            </a:r>
            <a:br>
              <a:rPr lang="en-GB" sz="2400" dirty="0" smtClean="0">
                <a:latin typeface="+mn-lt"/>
              </a:rPr>
            </a:br>
            <a:r>
              <a:rPr lang="en-GB" sz="2400" dirty="0" smtClean="0">
                <a:latin typeface="+mn-lt"/>
              </a:rPr>
              <a:t>Introductory Masterclass</a:t>
            </a:r>
            <a:br>
              <a:rPr lang="en-GB" sz="2400" dirty="0" smtClean="0">
                <a:latin typeface="+mn-lt"/>
              </a:rPr>
            </a:br>
            <a:r>
              <a:rPr lang="en-GB" sz="2400" dirty="0" smtClean="0">
                <a:latin typeface="+mn-lt"/>
              </a:rPr>
              <a:t>Manchester, 24</a:t>
            </a:r>
            <a:r>
              <a:rPr lang="en-GB" sz="2400" baseline="30000" dirty="0" smtClean="0">
                <a:latin typeface="+mn-lt"/>
              </a:rPr>
              <a:t>th</a:t>
            </a:r>
            <a:r>
              <a:rPr lang="en-GB" sz="2400" dirty="0" smtClean="0">
                <a:latin typeface="+mn-lt"/>
              </a:rPr>
              <a:t> January 2017</a:t>
            </a:r>
            <a:r>
              <a:rPr lang="en-GB" sz="2400" u="sng" dirty="0">
                <a:latin typeface="+mn-lt"/>
              </a:rPr>
              <a:t/>
            </a:r>
            <a:br>
              <a:rPr lang="en-GB" sz="2400" u="sng" dirty="0">
                <a:latin typeface="+mn-lt"/>
              </a:rPr>
            </a:br>
            <a:r>
              <a:rPr lang="en-GB" sz="2400" u="sng" dirty="0" smtClean="0">
                <a:latin typeface="+mn-lt"/>
              </a:rPr>
              <a:t/>
            </a:r>
            <a:br>
              <a:rPr lang="en-GB" sz="2400" u="sng" dirty="0" smtClean="0">
                <a:latin typeface="+mn-lt"/>
              </a:rPr>
            </a:br>
            <a:endParaRPr lang="en-GB" sz="2800" dirty="0" smtClean="0">
              <a:latin typeface="Arial" charset="0"/>
              <a:cs typeface="Arial" charset="0"/>
            </a:endParaRPr>
          </a:p>
        </p:txBody>
      </p:sp>
      <p:sp>
        <p:nvSpPr>
          <p:cNvPr id="9218" name="Subtitle 2"/>
          <p:cNvSpPr>
            <a:spLocks noGrp="1"/>
          </p:cNvSpPr>
          <p:nvPr>
            <p:ph type="subTitle" idx="1"/>
          </p:nvPr>
        </p:nvSpPr>
        <p:spPr>
          <a:xfrm>
            <a:off x="360362" y="2808289"/>
            <a:ext cx="8263376" cy="3975447"/>
          </a:xfrm>
        </p:spPr>
        <p:txBody>
          <a:bodyPr wrap="square">
            <a:spAutoFit/>
          </a:bodyPr>
          <a:lstStyle/>
          <a:p>
            <a:endParaRPr lang="en-GB" sz="2000" b="1" dirty="0" smtClean="0"/>
          </a:p>
          <a:p>
            <a:endParaRPr lang="en-GB" sz="2000" b="1" dirty="0"/>
          </a:p>
          <a:p>
            <a:r>
              <a:rPr lang="en-GB" sz="2000" b="1" dirty="0" smtClean="0">
                <a:latin typeface="+mn-lt"/>
              </a:rPr>
              <a:t>Debbie Sorkin</a:t>
            </a:r>
          </a:p>
          <a:p>
            <a:r>
              <a:rPr lang="en-GB" sz="2000" b="1" dirty="0" smtClean="0">
                <a:latin typeface="+mn-lt"/>
              </a:rPr>
              <a:t>National Director of Systems Leadership, The Leadership Centre</a:t>
            </a:r>
          </a:p>
          <a:p>
            <a:endParaRPr lang="en-GB" sz="2000" b="1" dirty="0" smtClean="0">
              <a:latin typeface="+mn-lt"/>
            </a:endParaRPr>
          </a:p>
          <a:p>
            <a:r>
              <a:rPr lang="en-GB" sz="2000" b="1" dirty="0" smtClean="0">
                <a:latin typeface="+mn-lt"/>
              </a:rPr>
              <a:t>Debbie.Sorkin@leadershipcentre.org.uk</a:t>
            </a:r>
          </a:p>
          <a:p>
            <a:r>
              <a:rPr lang="en-GB" sz="2000" b="1" dirty="0" smtClean="0">
                <a:latin typeface="+mn-lt"/>
              </a:rPr>
              <a:t>@DebbieSorkin2</a:t>
            </a:r>
            <a:endParaRPr lang="en-GB" sz="2000" b="1" dirty="0">
              <a:latin typeface="+mn-lt"/>
            </a:endParaRPr>
          </a:p>
          <a:p>
            <a:endParaRPr lang="en-GB" sz="2000" b="1" dirty="0" smtClean="0">
              <a:latin typeface="+mn-lt"/>
            </a:endParaRPr>
          </a:p>
          <a:p>
            <a:endParaRPr lang="en-GB" sz="2000" b="1" dirty="0">
              <a:latin typeface="+mn-lt"/>
            </a:endParaRPr>
          </a:p>
          <a:p>
            <a:endParaRPr lang="en-GB" sz="2000" b="1" dirty="0">
              <a:latin typeface="+mn-lt"/>
            </a:endParaRPr>
          </a:p>
          <a:p>
            <a:endParaRPr lang="en-GB" sz="2000" b="1" dirty="0" smtClean="0">
              <a:latin typeface="+mn-lt"/>
            </a:endParaRPr>
          </a:p>
          <a:p>
            <a:endParaRPr lang="en-GB" sz="2000"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541" y="247968"/>
            <a:ext cx="2663976" cy="8234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131" y="1533401"/>
            <a:ext cx="2906386" cy="904530"/>
          </a:xfrm>
          <a:prstGeom prst="rect">
            <a:avLst/>
          </a:prstGeom>
        </p:spPr>
      </p:pic>
    </p:spTree>
    <p:extLst>
      <p:ext uri="{BB962C8B-B14F-4D97-AF65-F5344CB8AC3E}">
        <p14:creationId xmlns:p14="http://schemas.microsoft.com/office/powerpoint/2010/main" val="3497897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398" y="1711426"/>
            <a:ext cx="4852936" cy="410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60000" y="419101"/>
            <a:ext cx="7286276" cy="479533"/>
          </a:xfrm>
        </p:spPr>
        <p:txBody>
          <a:bodyPr/>
          <a:lstStyle/>
          <a:p>
            <a:r>
              <a:rPr lang="en-GB" sz="1800" dirty="0" smtClean="0">
                <a:latin typeface="+mn-lt"/>
              </a:rPr>
              <a:t>A system is much more kinetic and open-ended – which is why </a:t>
            </a:r>
            <a:br>
              <a:rPr lang="en-GB" sz="1800" dirty="0" smtClean="0">
                <a:latin typeface="+mn-lt"/>
              </a:rPr>
            </a:br>
            <a:r>
              <a:rPr lang="en-GB" sz="1800" dirty="0" smtClean="0">
                <a:latin typeface="+mn-lt"/>
              </a:rPr>
              <a:t>it gives you room for manoeuvre</a:t>
            </a:r>
            <a:endParaRPr lang="en-GB" sz="1800" dirty="0">
              <a:latin typeface="+mn-lt"/>
            </a:endParaRPr>
          </a:p>
        </p:txBody>
      </p:sp>
      <p:sp>
        <p:nvSpPr>
          <p:cNvPr id="4" name="Content Placeholder 3"/>
          <p:cNvSpPr>
            <a:spLocks noGrp="1"/>
          </p:cNvSpPr>
          <p:nvPr>
            <p:ph idx="1"/>
          </p:nvPr>
        </p:nvSpPr>
        <p:spPr>
          <a:xfrm>
            <a:off x="5549463" y="2011680"/>
            <a:ext cx="3342290" cy="2292935"/>
          </a:xfrm>
        </p:spPr>
        <p:txBody>
          <a:bodyPr/>
          <a:lstStyle/>
          <a:p>
            <a:r>
              <a:rPr lang="en-GB" sz="1800" b="1" dirty="0" smtClean="0">
                <a:latin typeface="+mn-lt"/>
              </a:rPr>
              <a:t>A system: </a:t>
            </a:r>
          </a:p>
          <a:p>
            <a:endParaRPr lang="en-GB" sz="1800" b="1" dirty="0" smtClean="0">
              <a:latin typeface="+mn-lt"/>
            </a:endParaRPr>
          </a:p>
          <a:p>
            <a:endParaRPr lang="en-GB" sz="1800" b="1" dirty="0" smtClean="0">
              <a:latin typeface="+mn-lt"/>
            </a:endParaRPr>
          </a:p>
          <a:p>
            <a:r>
              <a:rPr lang="en-GB" sz="1800" b="1" dirty="0" smtClean="0">
                <a:latin typeface="+mn-lt"/>
              </a:rPr>
              <a:t>a set of individuals, organisations or bodies working together or interacting in some way as part of an interconnecting network; a </a:t>
            </a:r>
            <a:r>
              <a:rPr lang="en-GB" sz="1800" b="1" dirty="0" smtClean="0">
                <a:solidFill>
                  <a:schemeClr val="accent6">
                    <a:lumMod val="75000"/>
                  </a:schemeClr>
                </a:solidFill>
                <a:latin typeface="+mn-lt"/>
              </a:rPr>
              <a:t>complex </a:t>
            </a:r>
            <a:r>
              <a:rPr lang="en-GB" sz="1800" b="1" dirty="0" smtClean="0">
                <a:latin typeface="+mn-lt"/>
              </a:rPr>
              <a:t>whole</a:t>
            </a:r>
            <a:endParaRPr lang="en-GB" sz="1800" b="1" dirty="0">
              <a:latin typeface="+mn-lt"/>
            </a:endParaRPr>
          </a:p>
        </p:txBody>
      </p:sp>
    </p:spTree>
    <p:extLst>
      <p:ext uri="{BB962C8B-B14F-4D97-AF65-F5344CB8AC3E}">
        <p14:creationId xmlns:p14="http://schemas.microsoft.com/office/powerpoint/2010/main" val="150072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000" y="419101"/>
            <a:ext cx="7286276" cy="479533"/>
          </a:xfrm>
        </p:spPr>
        <p:txBody>
          <a:bodyPr/>
          <a:lstStyle/>
          <a:p>
            <a:r>
              <a:rPr lang="en-GB" sz="1800" dirty="0" smtClean="0">
                <a:latin typeface="+mn-lt"/>
              </a:rPr>
              <a:t>You can think of a system as a living thing:</a:t>
            </a:r>
            <a:br>
              <a:rPr lang="en-GB" sz="1800" dirty="0" smtClean="0">
                <a:latin typeface="+mn-lt"/>
              </a:rPr>
            </a:br>
            <a:r>
              <a:rPr lang="en-GB" sz="1800" dirty="0" smtClean="0">
                <a:latin typeface="+mn-lt"/>
              </a:rPr>
              <a:t>Myron Rogers’ “ Working with Living Systems”</a:t>
            </a:r>
            <a:endParaRPr lang="en-GB" sz="1800" dirty="0">
              <a:latin typeface="+mn-lt"/>
            </a:endParaRPr>
          </a:p>
        </p:txBody>
      </p:sp>
      <p:grpSp>
        <p:nvGrpSpPr>
          <p:cNvPr id="5" name="Group 155"/>
          <p:cNvGrpSpPr/>
          <p:nvPr/>
        </p:nvGrpSpPr>
        <p:grpSpPr>
          <a:xfrm>
            <a:off x="-87085" y="1392530"/>
            <a:ext cx="3387369" cy="2005578"/>
            <a:chOff x="-183421" y="106327"/>
            <a:chExt cx="4002392" cy="2112789"/>
          </a:xfrm>
        </p:grpSpPr>
        <p:sp>
          <p:nvSpPr>
            <p:cNvPr id="6" name="Shape 149"/>
            <p:cNvSpPr/>
            <p:nvPr/>
          </p:nvSpPr>
          <p:spPr>
            <a:xfrm>
              <a:off x="1267046" y="408620"/>
              <a:ext cx="1351384" cy="11142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0800" y="21600"/>
                    <a:pt x="10800" y="21600"/>
                    <a:pt x="10800" y="21600"/>
                  </a:cubicBezTo>
                  <a:cubicBezTo>
                    <a:pt x="16765" y="21600"/>
                    <a:pt x="21600" y="16765"/>
                    <a:pt x="21600" y="10800"/>
                  </a:cubicBezTo>
                  <a:cubicBezTo>
                    <a:pt x="21600" y="4835"/>
                    <a:pt x="16765" y="0"/>
                    <a:pt x="10800" y="0"/>
                  </a:cubicBezTo>
                  <a:close/>
                </a:path>
              </a:pathLst>
            </a:custGeom>
            <a:solidFill>
              <a:srgbClr val="99CC00">
                <a:alpha val="50000"/>
              </a:srgbClr>
            </a:solidFill>
            <a:ln w="6641" cap="flat">
              <a:solidFill>
                <a:srgbClr val="99CC00"/>
              </a:solidFill>
              <a:prstDash val="solid"/>
              <a:round/>
            </a:ln>
            <a:effectLst/>
          </p:spPr>
          <p:txBody>
            <a:bodyPr wrap="square" lIns="0" tIns="0" rIns="0" bIns="0" numCol="1" anchor="ctr">
              <a:noAutofit/>
            </a:bodyPr>
            <a:lstStyle/>
            <a:p>
              <a:pPr algn="ctr" defTabSz="584178">
                <a:defRPr sz="3400">
                  <a:solidFill>
                    <a:srgbClr val="FFFFFF"/>
                  </a:solidFill>
                </a:defRPr>
              </a:pPr>
              <a:endParaRPr kern="0" dirty="0">
                <a:solidFill>
                  <a:srgbClr val="FFFFFF"/>
                </a:solidFill>
                <a:latin typeface="Helvetica Light"/>
                <a:sym typeface="Helvetica Light"/>
              </a:endParaRPr>
            </a:p>
          </p:txBody>
        </p:sp>
        <p:sp>
          <p:nvSpPr>
            <p:cNvPr id="7" name="Shape 150"/>
            <p:cNvSpPr/>
            <p:nvPr/>
          </p:nvSpPr>
          <p:spPr>
            <a:xfrm>
              <a:off x="1223281" y="106327"/>
              <a:ext cx="1438912" cy="2918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1300480">
                <a:defRPr sz="2200" b="1">
                  <a:uFill>
                    <a:solidFill/>
                  </a:uFill>
                  <a:latin typeface="Gill Sans"/>
                  <a:ea typeface="Gill Sans"/>
                  <a:cs typeface="Gill Sans"/>
                  <a:sym typeface="Gill Sans"/>
                </a:defRPr>
              </a:lvl1pPr>
            </a:lstStyle>
            <a:p>
              <a:pPr algn="ctr">
                <a:defRPr sz="1800" b="0">
                  <a:uFillTx/>
                </a:defRPr>
              </a:pPr>
              <a:r>
                <a:rPr sz="1800" kern="0" dirty="0">
                  <a:solidFill>
                    <a:srgbClr val="003F87"/>
                  </a:solidFill>
                  <a:latin typeface="+mn-lt"/>
                </a:rPr>
                <a:t>Structure</a:t>
              </a:r>
            </a:p>
          </p:txBody>
        </p:sp>
        <p:sp>
          <p:nvSpPr>
            <p:cNvPr id="8" name="Shape 151"/>
            <p:cNvSpPr/>
            <p:nvPr/>
          </p:nvSpPr>
          <p:spPr>
            <a:xfrm>
              <a:off x="1711180" y="1043992"/>
              <a:ext cx="1351384" cy="11142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0800" y="21600"/>
                    <a:pt x="10800" y="21600"/>
                    <a:pt x="10800" y="21600"/>
                  </a:cubicBezTo>
                  <a:cubicBezTo>
                    <a:pt x="16765" y="21600"/>
                    <a:pt x="21600" y="16765"/>
                    <a:pt x="21600" y="10800"/>
                  </a:cubicBezTo>
                  <a:cubicBezTo>
                    <a:pt x="21600" y="4835"/>
                    <a:pt x="16765" y="0"/>
                    <a:pt x="10800" y="0"/>
                  </a:cubicBezTo>
                  <a:close/>
                </a:path>
              </a:pathLst>
            </a:custGeom>
            <a:solidFill>
              <a:srgbClr val="009999">
                <a:alpha val="50000"/>
              </a:srgbClr>
            </a:solidFill>
            <a:ln w="6641" cap="flat">
              <a:solidFill>
                <a:srgbClr val="009999"/>
              </a:solidFill>
              <a:prstDash val="solid"/>
              <a:round/>
            </a:ln>
            <a:effectLst/>
          </p:spPr>
          <p:txBody>
            <a:bodyPr wrap="square" lIns="0" tIns="0" rIns="0" bIns="0" numCol="1" anchor="ctr">
              <a:noAutofit/>
            </a:bodyPr>
            <a:lstStyle/>
            <a:p>
              <a:pPr algn="ctr" defTabSz="584178">
                <a:defRPr sz="3400">
                  <a:solidFill>
                    <a:srgbClr val="FFFFFF"/>
                  </a:solidFill>
                </a:defRPr>
              </a:pPr>
              <a:endParaRPr kern="0" dirty="0">
                <a:solidFill>
                  <a:srgbClr val="FFFFFF"/>
                </a:solidFill>
                <a:latin typeface="Helvetica Light"/>
                <a:sym typeface="Helvetica Light"/>
              </a:endParaRPr>
            </a:p>
          </p:txBody>
        </p:sp>
        <p:sp>
          <p:nvSpPr>
            <p:cNvPr id="9" name="Shape 152"/>
            <p:cNvSpPr/>
            <p:nvPr/>
          </p:nvSpPr>
          <p:spPr>
            <a:xfrm>
              <a:off x="2817758" y="1927309"/>
              <a:ext cx="1001213" cy="2918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1300480">
                <a:defRPr sz="2200" b="1">
                  <a:uFill>
                    <a:solidFill/>
                  </a:uFill>
                  <a:latin typeface="Gill Sans"/>
                  <a:ea typeface="Gill Sans"/>
                  <a:cs typeface="Gill Sans"/>
                  <a:sym typeface="Gill Sans"/>
                </a:defRPr>
              </a:lvl1pPr>
            </a:lstStyle>
            <a:p>
              <a:pPr algn="ctr">
                <a:defRPr sz="1800" b="0">
                  <a:uFillTx/>
                </a:defRPr>
              </a:pPr>
              <a:r>
                <a:rPr sz="1800" kern="0" dirty="0">
                  <a:solidFill>
                    <a:srgbClr val="003F87"/>
                  </a:solidFill>
                  <a:latin typeface="+mn-lt"/>
                </a:rPr>
                <a:t>Policy</a:t>
              </a:r>
            </a:p>
          </p:txBody>
        </p:sp>
        <p:sp>
          <p:nvSpPr>
            <p:cNvPr id="10" name="Shape 153"/>
            <p:cNvSpPr/>
            <p:nvPr/>
          </p:nvSpPr>
          <p:spPr>
            <a:xfrm>
              <a:off x="821647" y="1042949"/>
              <a:ext cx="1351384" cy="11142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0800" y="21600"/>
                    <a:pt x="10800" y="21600"/>
                    <a:pt x="10800" y="21600"/>
                  </a:cubicBezTo>
                  <a:cubicBezTo>
                    <a:pt x="16765" y="21600"/>
                    <a:pt x="21600" y="16765"/>
                    <a:pt x="21600" y="10800"/>
                  </a:cubicBezTo>
                  <a:cubicBezTo>
                    <a:pt x="21600" y="4835"/>
                    <a:pt x="16765" y="0"/>
                    <a:pt x="10800" y="0"/>
                  </a:cubicBezTo>
                  <a:close/>
                </a:path>
              </a:pathLst>
            </a:custGeom>
            <a:solidFill>
              <a:srgbClr val="333399">
                <a:alpha val="50000"/>
              </a:srgbClr>
            </a:solidFill>
            <a:ln w="6683" cap="flat">
              <a:solidFill>
                <a:srgbClr val="333399"/>
              </a:solidFill>
              <a:prstDash val="solid"/>
              <a:round/>
            </a:ln>
            <a:effectLst/>
          </p:spPr>
          <p:txBody>
            <a:bodyPr wrap="square" lIns="0" tIns="0" rIns="0" bIns="0" numCol="1" anchor="ctr">
              <a:noAutofit/>
            </a:bodyPr>
            <a:lstStyle/>
            <a:p>
              <a:pPr algn="ctr" defTabSz="584178">
                <a:defRPr sz="3400">
                  <a:solidFill>
                    <a:srgbClr val="FFFFFF"/>
                  </a:solidFill>
                </a:defRPr>
              </a:pPr>
              <a:endParaRPr kern="0" dirty="0">
                <a:solidFill>
                  <a:srgbClr val="FFFFFF"/>
                </a:solidFill>
                <a:latin typeface="Helvetica Light"/>
                <a:sym typeface="Helvetica Light"/>
              </a:endParaRPr>
            </a:p>
          </p:txBody>
        </p:sp>
        <p:sp>
          <p:nvSpPr>
            <p:cNvPr id="11" name="Shape 154"/>
            <p:cNvSpPr/>
            <p:nvPr/>
          </p:nvSpPr>
          <p:spPr>
            <a:xfrm>
              <a:off x="-183421" y="1927308"/>
              <a:ext cx="1449834" cy="2918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1300480">
                <a:defRPr sz="2200" b="1">
                  <a:uFill>
                    <a:solidFill/>
                  </a:uFill>
                  <a:latin typeface="Gill Sans"/>
                  <a:ea typeface="Gill Sans"/>
                  <a:cs typeface="Gill Sans"/>
                  <a:sym typeface="Gill Sans"/>
                </a:defRPr>
              </a:lvl1pPr>
            </a:lstStyle>
            <a:p>
              <a:pPr algn="ctr">
                <a:defRPr sz="1800" b="0">
                  <a:uFillTx/>
                </a:defRPr>
              </a:pPr>
              <a:r>
                <a:rPr sz="1800" kern="0" dirty="0">
                  <a:solidFill>
                    <a:srgbClr val="003F87"/>
                  </a:solidFill>
                  <a:latin typeface="+mn-lt"/>
                </a:rPr>
                <a:t>Systems</a:t>
              </a:r>
            </a:p>
          </p:txBody>
        </p:sp>
      </p:grpSp>
      <p:grpSp>
        <p:nvGrpSpPr>
          <p:cNvPr id="13" name="Group 166"/>
          <p:cNvGrpSpPr/>
          <p:nvPr/>
        </p:nvGrpSpPr>
        <p:grpSpPr>
          <a:xfrm>
            <a:off x="2110953" y="3208078"/>
            <a:ext cx="4490562" cy="2127464"/>
            <a:chOff x="-328771" y="447252"/>
            <a:chExt cx="7078249" cy="2892367"/>
          </a:xfrm>
        </p:grpSpPr>
        <p:sp>
          <p:nvSpPr>
            <p:cNvPr id="14" name="Shape 160"/>
            <p:cNvSpPr/>
            <p:nvPr/>
          </p:nvSpPr>
          <p:spPr>
            <a:xfrm>
              <a:off x="2104859" y="844158"/>
              <a:ext cx="1648360" cy="15006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0800" y="21600"/>
                    <a:pt x="10800" y="21600"/>
                    <a:pt x="10800" y="21600"/>
                  </a:cubicBezTo>
                  <a:cubicBezTo>
                    <a:pt x="16765" y="21600"/>
                    <a:pt x="21600" y="16765"/>
                    <a:pt x="21600" y="10800"/>
                  </a:cubicBezTo>
                  <a:cubicBezTo>
                    <a:pt x="21600" y="4835"/>
                    <a:pt x="16765" y="0"/>
                    <a:pt x="10800" y="0"/>
                  </a:cubicBezTo>
                  <a:close/>
                </a:path>
              </a:pathLst>
            </a:custGeom>
            <a:solidFill>
              <a:srgbClr val="333399">
                <a:alpha val="50000"/>
              </a:srgbClr>
            </a:solidFill>
            <a:ln w="6641" cap="flat">
              <a:solidFill>
                <a:srgbClr val="333399"/>
              </a:solidFill>
              <a:prstDash val="solid"/>
              <a:round/>
            </a:ln>
            <a:effectLst/>
          </p:spPr>
          <p:txBody>
            <a:bodyPr wrap="square" lIns="0" tIns="0" rIns="0" bIns="0" numCol="1" anchor="ctr">
              <a:noAutofit/>
            </a:bodyPr>
            <a:lstStyle/>
            <a:p>
              <a:pPr algn="ctr" defTabSz="584178">
                <a:defRPr sz="3400">
                  <a:solidFill>
                    <a:srgbClr val="FFFFFF"/>
                  </a:solidFill>
                </a:defRPr>
              </a:pPr>
              <a:endParaRPr kern="0" dirty="0">
                <a:solidFill>
                  <a:srgbClr val="FFFFFF"/>
                </a:solidFill>
                <a:latin typeface="Helvetica Light"/>
                <a:sym typeface="Helvetica Light"/>
              </a:endParaRPr>
            </a:p>
          </p:txBody>
        </p:sp>
        <p:sp>
          <p:nvSpPr>
            <p:cNvPr id="15" name="Shape 161"/>
            <p:cNvSpPr/>
            <p:nvPr/>
          </p:nvSpPr>
          <p:spPr>
            <a:xfrm>
              <a:off x="2059386" y="447252"/>
              <a:ext cx="1751731" cy="3950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1300480">
                <a:defRPr sz="3500" b="1">
                  <a:uFill>
                    <a:solidFill/>
                  </a:uFill>
                  <a:latin typeface="Gill Sans"/>
                  <a:ea typeface="Gill Sans"/>
                  <a:cs typeface="Gill Sans"/>
                  <a:sym typeface="Gill Sans"/>
                </a:defRPr>
              </a:lvl1pPr>
            </a:lstStyle>
            <a:p>
              <a:pPr algn="ctr">
                <a:defRPr sz="1800" b="0">
                  <a:uFillTx/>
                </a:defRPr>
              </a:pPr>
              <a:r>
                <a:rPr sz="1800" kern="0" dirty="0">
                  <a:solidFill>
                    <a:srgbClr val="003F87"/>
                  </a:solidFill>
                  <a:latin typeface="+mn-lt"/>
                </a:rPr>
                <a:t>Identity</a:t>
              </a:r>
            </a:p>
          </p:txBody>
        </p:sp>
        <p:sp>
          <p:nvSpPr>
            <p:cNvPr id="16" name="Shape 162"/>
            <p:cNvSpPr/>
            <p:nvPr/>
          </p:nvSpPr>
          <p:spPr>
            <a:xfrm>
              <a:off x="2646842" y="1702199"/>
              <a:ext cx="1648359" cy="15006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0800" y="21600"/>
                    <a:pt x="10800" y="21600"/>
                    <a:pt x="10800" y="21600"/>
                  </a:cubicBezTo>
                  <a:cubicBezTo>
                    <a:pt x="16765" y="21600"/>
                    <a:pt x="21600" y="16765"/>
                    <a:pt x="21600" y="10800"/>
                  </a:cubicBezTo>
                  <a:cubicBezTo>
                    <a:pt x="21600" y="4835"/>
                    <a:pt x="16765" y="0"/>
                    <a:pt x="10800" y="0"/>
                  </a:cubicBezTo>
                  <a:close/>
                </a:path>
              </a:pathLst>
            </a:custGeom>
            <a:solidFill>
              <a:srgbClr val="009999">
                <a:alpha val="50000"/>
              </a:srgbClr>
            </a:solidFill>
            <a:ln w="6641" cap="flat">
              <a:solidFill>
                <a:srgbClr val="009999"/>
              </a:solidFill>
              <a:prstDash val="solid"/>
              <a:round/>
            </a:ln>
            <a:effectLst/>
          </p:spPr>
          <p:txBody>
            <a:bodyPr wrap="square" lIns="0" tIns="0" rIns="0" bIns="0" numCol="1" anchor="ctr">
              <a:noAutofit/>
            </a:bodyPr>
            <a:lstStyle/>
            <a:p>
              <a:pPr algn="ctr" defTabSz="584178">
                <a:defRPr sz="3400">
                  <a:solidFill>
                    <a:srgbClr val="FFFFFF"/>
                  </a:solidFill>
                </a:defRPr>
              </a:pPr>
              <a:endParaRPr kern="0" dirty="0">
                <a:solidFill>
                  <a:srgbClr val="FFFFFF"/>
                </a:solidFill>
                <a:latin typeface="Helvetica Light"/>
                <a:sym typeface="Helvetica Light"/>
              </a:endParaRPr>
            </a:p>
          </p:txBody>
        </p:sp>
        <p:sp>
          <p:nvSpPr>
            <p:cNvPr id="17" name="Shape 163"/>
            <p:cNvSpPr/>
            <p:nvPr/>
          </p:nvSpPr>
          <p:spPr>
            <a:xfrm>
              <a:off x="3558251" y="2944572"/>
              <a:ext cx="3191227" cy="3950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914367">
                <a:defRPr sz="1800"/>
              </a:pPr>
              <a:r>
                <a:rPr kern="0" dirty="0">
                  <a:solidFill>
                    <a:srgbClr val="003F87"/>
                  </a:solidFill>
                  <a:uFill>
                    <a:solidFill/>
                  </a:uFill>
                  <a:latin typeface="+mn-lt"/>
                  <a:ea typeface="Gill Sans"/>
                  <a:cs typeface="Gill Sans"/>
                  <a:sym typeface="Gill Sans"/>
                </a:rPr>
                <a:t>Relationships</a:t>
              </a:r>
              <a:r>
                <a:rPr b="1" kern="0" dirty="0">
                  <a:solidFill>
                    <a:sysClr val="windowText" lastClr="000000"/>
                  </a:solidFill>
                  <a:uFill>
                    <a:solidFill/>
                  </a:uFill>
                  <a:latin typeface="Times New Roman Bold"/>
                  <a:ea typeface="Times New Roman Bold"/>
                  <a:cs typeface="Times New Roman Bold"/>
                  <a:sym typeface="Times New Roman Bold"/>
                </a:rPr>
                <a:t> </a:t>
              </a:r>
            </a:p>
          </p:txBody>
        </p:sp>
        <p:sp>
          <p:nvSpPr>
            <p:cNvPr id="18" name="Shape 164"/>
            <p:cNvSpPr/>
            <p:nvPr/>
          </p:nvSpPr>
          <p:spPr>
            <a:xfrm>
              <a:off x="1560839" y="1700341"/>
              <a:ext cx="1648360" cy="15006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0800" y="21600"/>
                    <a:pt x="10800" y="21600"/>
                    <a:pt x="10800" y="21600"/>
                  </a:cubicBezTo>
                  <a:cubicBezTo>
                    <a:pt x="16765" y="21600"/>
                    <a:pt x="21600" y="16765"/>
                    <a:pt x="21600" y="10800"/>
                  </a:cubicBezTo>
                  <a:cubicBezTo>
                    <a:pt x="21600" y="4835"/>
                    <a:pt x="16765" y="0"/>
                    <a:pt x="10800" y="0"/>
                  </a:cubicBezTo>
                  <a:close/>
                </a:path>
              </a:pathLst>
            </a:custGeom>
            <a:solidFill>
              <a:srgbClr val="99CC00">
                <a:alpha val="50000"/>
              </a:srgbClr>
            </a:solidFill>
            <a:ln w="6641" cap="flat">
              <a:solidFill>
                <a:srgbClr val="99CC00"/>
              </a:solidFill>
              <a:prstDash val="solid"/>
              <a:round/>
            </a:ln>
            <a:effectLst/>
          </p:spPr>
          <p:txBody>
            <a:bodyPr wrap="square" lIns="0" tIns="0" rIns="0" bIns="0" numCol="1" anchor="ctr">
              <a:noAutofit/>
            </a:bodyPr>
            <a:lstStyle/>
            <a:p>
              <a:pPr algn="ctr" defTabSz="584178">
                <a:defRPr sz="3400">
                  <a:solidFill>
                    <a:srgbClr val="FFFFFF"/>
                  </a:solidFill>
                </a:defRPr>
              </a:pPr>
              <a:endParaRPr kern="0" dirty="0">
                <a:solidFill>
                  <a:srgbClr val="FFFFFF"/>
                </a:solidFill>
                <a:latin typeface="Helvetica Light"/>
                <a:sym typeface="Helvetica Light"/>
              </a:endParaRPr>
            </a:p>
          </p:txBody>
        </p:sp>
        <p:sp>
          <p:nvSpPr>
            <p:cNvPr id="19" name="Shape 165"/>
            <p:cNvSpPr/>
            <p:nvPr/>
          </p:nvSpPr>
          <p:spPr>
            <a:xfrm>
              <a:off x="-328771" y="2944572"/>
              <a:ext cx="2626563" cy="3950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1300480">
                <a:defRPr sz="3500" b="1">
                  <a:uFill>
                    <a:solidFill/>
                  </a:uFill>
                  <a:latin typeface="Gill Sans"/>
                  <a:ea typeface="Gill Sans"/>
                  <a:cs typeface="Gill Sans"/>
                  <a:sym typeface="Gill Sans"/>
                </a:defRPr>
              </a:lvl1pPr>
            </a:lstStyle>
            <a:p>
              <a:pPr algn="ctr">
                <a:defRPr sz="1800" b="0">
                  <a:uFillTx/>
                </a:defRPr>
              </a:pPr>
              <a:r>
                <a:rPr sz="1800" kern="0" dirty="0">
                  <a:solidFill>
                    <a:srgbClr val="003F87"/>
                  </a:solidFill>
                  <a:latin typeface="+mn-lt"/>
                </a:rPr>
                <a:t>Information</a:t>
              </a:r>
            </a:p>
          </p:txBody>
        </p:sp>
      </p:grpSp>
      <p:grpSp>
        <p:nvGrpSpPr>
          <p:cNvPr id="20" name="Group 177"/>
          <p:cNvGrpSpPr/>
          <p:nvPr/>
        </p:nvGrpSpPr>
        <p:grpSpPr>
          <a:xfrm>
            <a:off x="5939374" y="4474739"/>
            <a:ext cx="3030583" cy="1943249"/>
            <a:chOff x="0" y="220596"/>
            <a:chExt cx="5831708" cy="3302757"/>
          </a:xfrm>
        </p:grpSpPr>
        <p:sp>
          <p:nvSpPr>
            <p:cNvPr id="21" name="Shape 171"/>
            <p:cNvSpPr/>
            <p:nvPr/>
          </p:nvSpPr>
          <p:spPr>
            <a:xfrm>
              <a:off x="1910260" y="693533"/>
              <a:ext cx="2106964" cy="1735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0800" y="21600"/>
                    <a:pt x="10800" y="21600"/>
                    <a:pt x="10800" y="21600"/>
                  </a:cubicBezTo>
                  <a:cubicBezTo>
                    <a:pt x="16765" y="21600"/>
                    <a:pt x="21600" y="16765"/>
                    <a:pt x="21600" y="10800"/>
                  </a:cubicBezTo>
                  <a:cubicBezTo>
                    <a:pt x="21600" y="4835"/>
                    <a:pt x="16765" y="0"/>
                    <a:pt x="10800" y="0"/>
                  </a:cubicBezTo>
                  <a:close/>
                </a:path>
              </a:pathLst>
            </a:custGeom>
            <a:solidFill>
              <a:srgbClr val="333399">
                <a:alpha val="50000"/>
              </a:srgbClr>
            </a:solidFill>
            <a:ln w="6641" cap="flat">
              <a:solidFill>
                <a:srgbClr val="333399"/>
              </a:solidFill>
              <a:prstDash val="solid"/>
              <a:round/>
            </a:ln>
            <a:effectLst/>
          </p:spPr>
          <p:txBody>
            <a:bodyPr wrap="square" lIns="0" tIns="0" rIns="0" bIns="0" numCol="1" anchor="ctr">
              <a:noAutofit/>
            </a:bodyPr>
            <a:lstStyle/>
            <a:p>
              <a:pPr algn="ctr" defTabSz="584178">
                <a:defRPr sz="3400">
                  <a:solidFill>
                    <a:srgbClr val="FFFFFF"/>
                  </a:solidFill>
                </a:defRPr>
              </a:pPr>
              <a:endParaRPr kern="0" dirty="0">
                <a:solidFill>
                  <a:srgbClr val="FFFFFF"/>
                </a:solidFill>
                <a:latin typeface="Helvetica Light"/>
                <a:sym typeface="Helvetica Light"/>
              </a:endParaRPr>
            </a:p>
          </p:txBody>
        </p:sp>
        <p:sp>
          <p:nvSpPr>
            <p:cNvPr id="22" name="Shape 172"/>
            <p:cNvSpPr/>
            <p:nvPr/>
          </p:nvSpPr>
          <p:spPr>
            <a:xfrm>
              <a:off x="1968221" y="220596"/>
              <a:ext cx="2252929" cy="4707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1300480">
                <a:defRPr sz="4100" b="1">
                  <a:uFill>
                    <a:solidFill/>
                  </a:uFill>
                  <a:latin typeface="Gill Sans"/>
                  <a:ea typeface="Gill Sans"/>
                  <a:cs typeface="Gill Sans"/>
                  <a:sym typeface="Gill Sans"/>
                </a:defRPr>
              </a:lvl1pPr>
            </a:lstStyle>
            <a:p>
              <a:pPr algn="ctr">
                <a:defRPr sz="1800" b="0">
                  <a:uFillTx/>
                </a:defRPr>
              </a:pPr>
              <a:r>
                <a:rPr sz="1800" kern="0" dirty="0">
                  <a:solidFill>
                    <a:srgbClr val="003F87"/>
                  </a:solidFill>
                  <a:latin typeface="+mn-lt"/>
                </a:rPr>
                <a:t>Meaning</a:t>
              </a:r>
            </a:p>
          </p:txBody>
        </p:sp>
        <p:sp>
          <p:nvSpPr>
            <p:cNvPr id="23" name="Shape 173"/>
            <p:cNvSpPr/>
            <p:nvPr/>
          </p:nvSpPr>
          <p:spPr>
            <a:xfrm>
              <a:off x="2603032" y="1685770"/>
              <a:ext cx="2106963" cy="1735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0800" y="21600"/>
                    <a:pt x="10800" y="21600"/>
                    <a:pt x="10800" y="21600"/>
                  </a:cubicBezTo>
                  <a:cubicBezTo>
                    <a:pt x="16765" y="21600"/>
                    <a:pt x="21600" y="16765"/>
                    <a:pt x="21600" y="10800"/>
                  </a:cubicBezTo>
                  <a:cubicBezTo>
                    <a:pt x="21600" y="4835"/>
                    <a:pt x="16765" y="0"/>
                    <a:pt x="10800" y="0"/>
                  </a:cubicBezTo>
                  <a:close/>
                </a:path>
              </a:pathLst>
            </a:custGeom>
            <a:solidFill>
              <a:srgbClr val="009999">
                <a:alpha val="50000"/>
              </a:srgbClr>
            </a:solidFill>
            <a:ln w="6641" cap="flat">
              <a:solidFill>
                <a:srgbClr val="009999"/>
              </a:solidFill>
              <a:prstDash val="solid"/>
              <a:round/>
            </a:ln>
            <a:effectLst/>
          </p:spPr>
          <p:txBody>
            <a:bodyPr wrap="square" lIns="0" tIns="0" rIns="0" bIns="0" numCol="1" anchor="ctr">
              <a:noAutofit/>
            </a:bodyPr>
            <a:lstStyle/>
            <a:p>
              <a:pPr algn="ctr" defTabSz="584178">
                <a:defRPr sz="3400">
                  <a:solidFill>
                    <a:srgbClr val="FFFFFF"/>
                  </a:solidFill>
                </a:defRPr>
              </a:pPr>
              <a:endParaRPr kern="0" dirty="0">
                <a:solidFill>
                  <a:srgbClr val="FFFFFF"/>
                </a:solidFill>
                <a:latin typeface="Helvetica Light"/>
                <a:sym typeface="Helvetica Light"/>
              </a:endParaRPr>
            </a:p>
          </p:txBody>
        </p:sp>
        <p:sp>
          <p:nvSpPr>
            <p:cNvPr id="24" name="Shape 174"/>
            <p:cNvSpPr/>
            <p:nvPr/>
          </p:nvSpPr>
          <p:spPr>
            <a:xfrm>
              <a:off x="4221150" y="3052561"/>
              <a:ext cx="1610558" cy="4707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914367">
                <a:defRPr sz="1800"/>
              </a:pPr>
              <a:r>
                <a:rPr kern="0" dirty="0">
                  <a:solidFill>
                    <a:srgbClr val="003F87"/>
                  </a:solidFill>
                  <a:uFill>
                    <a:solidFill/>
                  </a:uFill>
                  <a:latin typeface="+mn-lt"/>
                  <a:ea typeface="Gill Sans"/>
                  <a:cs typeface="Gill Sans"/>
                  <a:sym typeface="Gill Sans"/>
                </a:rPr>
                <a:t>Trust</a:t>
              </a:r>
              <a:r>
                <a:rPr kern="0" dirty="0">
                  <a:solidFill>
                    <a:sysClr val="windowText" lastClr="000000"/>
                  </a:solidFill>
                  <a:uFill>
                    <a:solidFill/>
                  </a:uFill>
                  <a:latin typeface="Times New Roman Bold"/>
                  <a:ea typeface="Times New Roman Bold"/>
                  <a:cs typeface="Times New Roman Bold"/>
                  <a:sym typeface="Times New Roman Bold"/>
                </a:rPr>
                <a:t> </a:t>
              </a:r>
            </a:p>
          </p:txBody>
        </p:sp>
        <p:sp>
          <p:nvSpPr>
            <p:cNvPr id="25" name="Shape 175"/>
            <p:cNvSpPr/>
            <p:nvPr/>
          </p:nvSpPr>
          <p:spPr>
            <a:xfrm>
              <a:off x="1214885" y="1683622"/>
              <a:ext cx="2106963" cy="1735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0800" y="21600"/>
                    <a:pt x="10800" y="21600"/>
                    <a:pt x="10800" y="21600"/>
                  </a:cubicBezTo>
                  <a:cubicBezTo>
                    <a:pt x="16765" y="21600"/>
                    <a:pt x="21600" y="16765"/>
                    <a:pt x="21600" y="10800"/>
                  </a:cubicBezTo>
                  <a:cubicBezTo>
                    <a:pt x="21600" y="4835"/>
                    <a:pt x="16765" y="0"/>
                    <a:pt x="10800" y="0"/>
                  </a:cubicBezTo>
                  <a:close/>
                </a:path>
              </a:pathLst>
            </a:custGeom>
            <a:solidFill>
              <a:srgbClr val="99CC00">
                <a:alpha val="50000"/>
              </a:srgbClr>
            </a:solidFill>
            <a:ln w="6641" cap="flat">
              <a:solidFill>
                <a:srgbClr val="99CC00"/>
              </a:solidFill>
              <a:prstDash val="solid"/>
              <a:round/>
            </a:ln>
            <a:effectLst/>
          </p:spPr>
          <p:txBody>
            <a:bodyPr wrap="square" lIns="0" tIns="0" rIns="0" bIns="0" numCol="1" anchor="ctr">
              <a:noAutofit/>
            </a:bodyPr>
            <a:lstStyle/>
            <a:p>
              <a:pPr algn="ctr" defTabSz="584178">
                <a:defRPr sz="3400">
                  <a:solidFill>
                    <a:srgbClr val="FFFFFF"/>
                  </a:solidFill>
                </a:defRPr>
              </a:pPr>
              <a:endParaRPr kern="0" dirty="0">
                <a:solidFill>
                  <a:srgbClr val="FFFFFF"/>
                </a:solidFill>
                <a:latin typeface="Helvetica Light"/>
                <a:sym typeface="Helvetica Light"/>
              </a:endParaRPr>
            </a:p>
          </p:txBody>
        </p:sp>
        <p:sp>
          <p:nvSpPr>
            <p:cNvPr id="26" name="Shape 176"/>
            <p:cNvSpPr/>
            <p:nvPr/>
          </p:nvSpPr>
          <p:spPr>
            <a:xfrm>
              <a:off x="0" y="3052564"/>
              <a:ext cx="1796900" cy="4707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1300480">
                <a:defRPr sz="4100" b="1">
                  <a:uFill>
                    <a:solidFill/>
                  </a:uFill>
                  <a:latin typeface="Gill Sans"/>
                  <a:ea typeface="Gill Sans"/>
                  <a:cs typeface="Gill Sans"/>
                  <a:sym typeface="Gill Sans"/>
                </a:defRPr>
              </a:lvl1pPr>
            </a:lstStyle>
            <a:p>
              <a:pPr algn="ctr">
                <a:defRPr sz="1800" b="0">
                  <a:uFillTx/>
                </a:defRPr>
              </a:pPr>
              <a:r>
                <a:rPr sz="1800" kern="0" dirty="0">
                  <a:solidFill>
                    <a:srgbClr val="003F87"/>
                  </a:solidFill>
                  <a:latin typeface="+mn-lt"/>
                </a:rPr>
                <a:t>Action</a:t>
              </a:r>
            </a:p>
          </p:txBody>
        </p:sp>
      </p:grpSp>
    </p:spTree>
    <p:extLst>
      <p:ext uri="{BB962C8B-B14F-4D97-AF65-F5344CB8AC3E}">
        <p14:creationId xmlns:p14="http://schemas.microsoft.com/office/powerpoint/2010/main" val="57883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000" y="419102"/>
            <a:ext cx="7286276" cy="382088"/>
          </a:xfrm>
        </p:spPr>
        <p:txBody>
          <a:bodyPr/>
          <a:lstStyle/>
          <a:p>
            <a:r>
              <a:rPr lang="en-GB" sz="1800" dirty="0" smtClean="0">
                <a:latin typeface="+mn-lt"/>
              </a:rPr>
              <a:t>Some living things are nice….</a:t>
            </a:r>
            <a:endParaRPr lang="en-GB" sz="1800" dirty="0">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7625" y="1753625"/>
            <a:ext cx="2184613" cy="222889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7590" y="4172902"/>
            <a:ext cx="2637428" cy="19780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0498" y="4255498"/>
            <a:ext cx="2847975" cy="189547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02096" y="1507536"/>
            <a:ext cx="2288360" cy="2028145"/>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7917" y="1507536"/>
            <a:ext cx="3631746" cy="2202007"/>
          </a:xfrm>
          <a:prstGeom prst="rect">
            <a:avLst/>
          </a:prstGeom>
        </p:spPr>
      </p:pic>
    </p:spTree>
    <p:extLst>
      <p:ext uri="{BB962C8B-B14F-4D97-AF65-F5344CB8AC3E}">
        <p14:creationId xmlns:p14="http://schemas.microsoft.com/office/powerpoint/2010/main" val="35630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000" y="419102"/>
            <a:ext cx="7286276" cy="382088"/>
          </a:xfrm>
        </p:spPr>
        <p:txBody>
          <a:bodyPr/>
          <a:lstStyle/>
          <a:p>
            <a:r>
              <a:rPr lang="en-GB" sz="1800" dirty="0" smtClean="0">
                <a:latin typeface="+mn-lt"/>
              </a:rPr>
              <a:t>But not all…</a:t>
            </a:r>
            <a:endParaRPr lang="en-GB" sz="1800"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12570" y="1881052"/>
            <a:ext cx="3788229" cy="3762102"/>
          </a:xfrm>
          <a:prstGeom prst="rect">
            <a:avLst/>
          </a:prstGeom>
        </p:spPr>
      </p:pic>
    </p:spTree>
    <p:extLst>
      <p:ext uri="{BB962C8B-B14F-4D97-AF65-F5344CB8AC3E}">
        <p14:creationId xmlns:p14="http://schemas.microsoft.com/office/powerpoint/2010/main" val="2492148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20717"/>
            <a:ext cx="6480000" cy="806893"/>
          </a:xfrm>
        </p:spPr>
        <p:txBody>
          <a:bodyPr/>
          <a:lstStyle/>
          <a:p>
            <a:r>
              <a:rPr lang="en-GB" sz="1800" dirty="0" smtClean="0">
                <a:latin typeface="+mj-lt"/>
              </a:rPr>
              <a:t>And some systems really are out to get you: </a:t>
            </a:r>
            <a:br>
              <a:rPr lang="en-GB" sz="1800" dirty="0" smtClean="0">
                <a:latin typeface="+mj-lt"/>
              </a:rPr>
            </a:br>
            <a:r>
              <a:rPr lang="en-GB" sz="1800" dirty="0" smtClean="0">
                <a:latin typeface="+mj-lt"/>
              </a:rPr>
              <a:t>Systems are not necessarily neutral</a:t>
            </a:r>
            <a:br>
              <a:rPr lang="en-GB" sz="1800" dirty="0" smtClean="0">
                <a:latin typeface="+mj-lt"/>
              </a:rPr>
            </a:br>
            <a:r>
              <a:rPr lang="en-GB" sz="1800" dirty="0" err="1" smtClean="0">
                <a:latin typeface="+mj-lt"/>
              </a:rPr>
              <a:t>Maturana</a:t>
            </a:r>
            <a:r>
              <a:rPr lang="en-GB" sz="1800" dirty="0" smtClean="0">
                <a:latin typeface="+mj-lt"/>
              </a:rPr>
              <a:t> </a:t>
            </a:r>
            <a:r>
              <a:rPr lang="en-GB" sz="1800" dirty="0">
                <a:latin typeface="+mj-lt"/>
              </a:rPr>
              <a:t>&amp; Varela </a:t>
            </a:r>
            <a:r>
              <a:rPr lang="en-GB" sz="1800" dirty="0" smtClean="0">
                <a:latin typeface="+mj-lt"/>
              </a:rPr>
              <a:t>– evolutionary biology</a:t>
            </a:r>
            <a:endParaRPr lang="en-GB" sz="1800" dirty="0">
              <a:latin typeface="+mj-lt"/>
            </a:endParaRPr>
          </a:p>
        </p:txBody>
      </p:sp>
      <p:sp>
        <p:nvSpPr>
          <p:cNvPr id="3" name="Content Placeholder 2"/>
          <p:cNvSpPr>
            <a:spLocks noGrp="1"/>
          </p:cNvSpPr>
          <p:nvPr>
            <p:ph idx="1"/>
          </p:nvPr>
        </p:nvSpPr>
        <p:spPr>
          <a:xfrm>
            <a:off x="360365" y="1529255"/>
            <a:ext cx="8493125" cy="5309146"/>
          </a:xfrm>
        </p:spPr>
        <p:txBody>
          <a:bodyPr/>
          <a:lstStyle/>
          <a:p>
            <a:pPr marL="252580" indent="-252580">
              <a:lnSpc>
                <a:spcPct val="150000"/>
              </a:lnSpc>
              <a:spcBef>
                <a:spcPts val="1768"/>
              </a:spcBef>
              <a:spcAft>
                <a:spcPts val="0"/>
              </a:spcAft>
              <a:buFont typeface="Arial" panose="020B0604020202020204" pitchFamily="34" charset="0"/>
              <a:buChar char="•"/>
            </a:pPr>
            <a:r>
              <a:rPr lang="en-US" sz="1800" b="1" dirty="0">
                <a:latin typeface="+mn-lt"/>
              </a:rPr>
              <a:t>Organisms, from single cells to eco-systems have a variety of characteristics in </a:t>
            </a:r>
            <a:r>
              <a:rPr lang="en-US" sz="1800" b="1" dirty="0" smtClean="0">
                <a:latin typeface="+mn-lt"/>
              </a:rPr>
              <a:t>common</a:t>
            </a:r>
          </a:p>
          <a:p>
            <a:pPr marL="252580" indent="-252580">
              <a:spcBef>
                <a:spcPts val="0"/>
              </a:spcBef>
              <a:spcAft>
                <a:spcPts val="0"/>
              </a:spcAft>
              <a:buFont typeface="Arial" panose="020B0604020202020204" pitchFamily="34" charset="0"/>
              <a:buChar char="•"/>
            </a:pPr>
            <a:endParaRPr lang="en-US" sz="1800" b="1" dirty="0" smtClean="0">
              <a:latin typeface="+mn-lt"/>
            </a:endParaRPr>
          </a:p>
          <a:p>
            <a:pPr marL="252580" indent="-252580">
              <a:spcBef>
                <a:spcPts val="0"/>
              </a:spcBef>
              <a:spcAft>
                <a:spcPts val="0"/>
              </a:spcAft>
              <a:buFont typeface="Arial" panose="020B0604020202020204" pitchFamily="34" charset="0"/>
              <a:buChar char="•"/>
            </a:pPr>
            <a:r>
              <a:rPr lang="en-US" sz="1800" b="1" dirty="0" smtClean="0">
                <a:latin typeface="+mn-lt"/>
              </a:rPr>
              <a:t>They </a:t>
            </a:r>
            <a:r>
              <a:rPr lang="en-US" sz="1800" b="1" dirty="0">
                <a:latin typeface="+mn-lt"/>
              </a:rPr>
              <a:t>have evolved to be in a perfect relationship with their </a:t>
            </a:r>
            <a:r>
              <a:rPr lang="en-US" sz="1800" b="1" dirty="0" smtClean="0">
                <a:latin typeface="+mn-lt"/>
              </a:rPr>
              <a:t>environment</a:t>
            </a:r>
          </a:p>
          <a:p>
            <a:pPr>
              <a:spcBef>
                <a:spcPts val="0"/>
              </a:spcBef>
              <a:spcAft>
                <a:spcPts val="0"/>
              </a:spcAft>
            </a:pPr>
            <a:endParaRPr lang="en-US" sz="1800" b="1" dirty="0">
              <a:latin typeface="+mn-lt"/>
            </a:endParaRPr>
          </a:p>
          <a:p>
            <a:pPr>
              <a:spcBef>
                <a:spcPts val="0"/>
              </a:spcBef>
              <a:spcAft>
                <a:spcPts val="0"/>
              </a:spcAft>
            </a:pPr>
            <a:endParaRPr lang="en-US" sz="1800" b="1" dirty="0" smtClean="0">
              <a:latin typeface="+mn-lt"/>
            </a:endParaRPr>
          </a:p>
          <a:p>
            <a:pPr marL="252580" indent="-252580">
              <a:spcBef>
                <a:spcPts val="0"/>
              </a:spcBef>
              <a:spcAft>
                <a:spcPts val="0"/>
              </a:spcAft>
              <a:buFont typeface="Arial" panose="020B0604020202020204" pitchFamily="34" charset="0"/>
              <a:buChar char="•"/>
            </a:pPr>
            <a:r>
              <a:rPr lang="en-US" sz="1800" b="1" dirty="0" smtClean="0">
                <a:latin typeface="+mn-lt"/>
              </a:rPr>
              <a:t>It </a:t>
            </a:r>
            <a:r>
              <a:rPr lang="en-US" sz="1800" b="1" dirty="0">
                <a:latin typeface="+mn-lt"/>
              </a:rPr>
              <a:t>is a symbiotic relationship, the organism/</a:t>
            </a:r>
            <a:r>
              <a:rPr lang="en-US" sz="1800" b="1" dirty="0" err="1">
                <a:latin typeface="+mn-lt"/>
              </a:rPr>
              <a:t>organisation</a:t>
            </a:r>
            <a:r>
              <a:rPr lang="en-US" sz="1800" b="1" dirty="0">
                <a:latin typeface="+mn-lt"/>
              </a:rPr>
              <a:t> defines the environment and the environment defines the </a:t>
            </a:r>
            <a:r>
              <a:rPr lang="en-US" sz="1800" b="1" dirty="0" smtClean="0">
                <a:latin typeface="+mn-lt"/>
              </a:rPr>
              <a:t>organism</a:t>
            </a:r>
          </a:p>
          <a:p>
            <a:pPr marL="252580" indent="-252580">
              <a:spcBef>
                <a:spcPts val="1768"/>
              </a:spcBef>
              <a:spcAft>
                <a:spcPts val="0"/>
              </a:spcAft>
              <a:buFont typeface="Arial" panose="020B0604020202020204" pitchFamily="34" charset="0"/>
              <a:buChar char="•"/>
            </a:pPr>
            <a:endParaRPr lang="en-US" sz="1800" b="1" dirty="0" smtClean="0">
              <a:latin typeface="+mn-lt"/>
            </a:endParaRPr>
          </a:p>
          <a:p>
            <a:pPr marL="252580" indent="-252580">
              <a:spcBef>
                <a:spcPts val="0"/>
              </a:spcBef>
              <a:spcAft>
                <a:spcPts val="0"/>
              </a:spcAft>
              <a:buFont typeface="Arial" panose="020B0604020202020204" pitchFamily="34" charset="0"/>
              <a:buChar char="•"/>
            </a:pPr>
            <a:r>
              <a:rPr lang="en-US" sz="1800" b="1" dirty="0" smtClean="0">
                <a:latin typeface="+mn-lt"/>
              </a:rPr>
              <a:t>Organisms are self-referencing, they act to preserve their own identity (</a:t>
            </a:r>
            <a:r>
              <a:rPr lang="en-US" sz="1800" b="1" dirty="0" err="1" smtClean="0">
                <a:latin typeface="+mn-lt"/>
              </a:rPr>
              <a:t>autopoeisis</a:t>
            </a:r>
            <a:r>
              <a:rPr lang="en-US" sz="1800" b="1" dirty="0" smtClean="0">
                <a:latin typeface="+mn-lt"/>
              </a:rPr>
              <a:t>)</a:t>
            </a:r>
          </a:p>
          <a:p>
            <a:pPr>
              <a:spcBef>
                <a:spcPts val="0"/>
              </a:spcBef>
              <a:spcAft>
                <a:spcPts val="0"/>
              </a:spcAft>
            </a:pPr>
            <a:endParaRPr lang="en-US" sz="1800" b="1" dirty="0" smtClean="0">
              <a:latin typeface="+mn-lt"/>
            </a:endParaRPr>
          </a:p>
          <a:p>
            <a:pPr marL="252580" indent="-252580">
              <a:spcBef>
                <a:spcPts val="1768"/>
              </a:spcBef>
              <a:spcAft>
                <a:spcPts val="0"/>
              </a:spcAft>
              <a:buFont typeface="Arial" panose="020B0604020202020204" pitchFamily="34" charset="0"/>
              <a:buChar char="•"/>
            </a:pPr>
            <a:r>
              <a:rPr lang="en-US" sz="1800" b="1" dirty="0" smtClean="0">
                <a:latin typeface="+mn-lt"/>
              </a:rPr>
              <a:t> </a:t>
            </a:r>
            <a:r>
              <a:rPr lang="en-US" sz="1800" b="1" dirty="0">
                <a:solidFill>
                  <a:schemeClr val="accent6">
                    <a:lumMod val="75000"/>
                  </a:schemeClr>
                </a:solidFill>
                <a:latin typeface="+mn-lt"/>
              </a:rPr>
              <a:t>If there is an external source of perturbation the organism acts to kill it, be it internal or </a:t>
            </a:r>
            <a:r>
              <a:rPr lang="en-US" sz="1800" b="1" dirty="0" smtClean="0">
                <a:solidFill>
                  <a:schemeClr val="accent6">
                    <a:lumMod val="75000"/>
                  </a:schemeClr>
                </a:solidFill>
                <a:latin typeface="+mn-lt"/>
              </a:rPr>
              <a:t>external.</a:t>
            </a:r>
          </a:p>
          <a:p>
            <a:pPr>
              <a:spcBef>
                <a:spcPts val="0"/>
              </a:spcBef>
              <a:spcAft>
                <a:spcPts val="0"/>
              </a:spcAft>
            </a:pPr>
            <a:endParaRPr lang="en-US" sz="1800" b="1" dirty="0" smtClean="0">
              <a:solidFill>
                <a:schemeClr val="accent6">
                  <a:lumMod val="75000"/>
                </a:schemeClr>
              </a:solidFill>
              <a:latin typeface="+mn-lt"/>
            </a:endParaRPr>
          </a:p>
          <a:p>
            <a:pPr marL="252580" indent="-252580">
              <a:spcBef>
                <a:spcPts val="1768"/>
              </a:spcBef>
              <a:spcAft>
                <a:spcPts val="0"/>
              </a:spcAft>
              <a:buFont typeface="Arial" panose="020B0604020202020204" pitchFamily="34" charset="0"/>
              <a:buChar char="•"/>
            </a:pPr>
            <a:r>
              <a:rPr lang="en-US" sz="1800" b="1" dirty="0" smtClean="0">
                <a:solidFill>
                  <a:schemeClr val="accent6">
                    <a:lumMod val="75000"/>
                  </a:schemeClr>
                </a:solidFill>
                <a:latin typeface="+mn-lt"/>
              </a:rPr>
              <a:t>If </a:t>
            </a:r>
            <a:r>
              <a:rPr lang="en-US" sz="1800" b="1" dirty="0">
                <a:solidFill>
                  <a:schemeClr val="accent6">
                    <a:lumMod val="75000"/>
                  </a:schemeClr>
                </a:solidFill>
                <a:latin typeface="+mn-lt"/>
              </a:rPr>
              <a:t>the organism is held perturbed for sufficient time it adapts to this new condition.</a:t>
            </a:r>
          </a:p>
          <a:p>
            <a:pPr marL="252580" indent="-252580">
              <a:spcBef>
                <a:spcPts val="1768"/>
              </a:spcBef>
              <a:spcAft>
                <a:spcPts val="0"/>
              </a:spcAft>
              <a:buFont typeface="Arial" panose="020B0604020202020204" pitchFamily="34" charset="0"/>
              <a:buChar char="•"/>
            </a:pPr>
            <a:endParaRPr lang="en-GB" dirty="0"/>
          </a:p>
        </p:txBody>
      </p:sp>
    </p:spTree>
    <p:extLst>
      <p:ext uri="{BB962C8B-B14F-4D97-AF65-F5344CB8AC3E}">
        <p14:creationId xmlns:p14="http://schemas.microsoft.com/office/powerpoint/2010/main" val="732872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60001" y="346842"/>
            <a:ext cx="7648882" cy="828816"/>
          </a:xfrm>
        </p:spPr>
        <p:txBody>
          <a:bodyPr/>
          <a:lstStyle/>
          <a:p>
            <a:r>
              <a:rPr lang="en-GB" altLang="en-US" sz="1800" dirty="0" smtClean="0">
                <a:latin typeface="Calibri" pitchFamily="34" charset="0"/>
              </a:rPr>
              <a:t/>
            </a:r>
            <a:br>
              <a:rPr lang="en-GB" altLang="en-US" sz="1800" dirty="0" smtClean="0">
                <a:latin typeface="Calibri" pitchFamily="34" charset="0"/>
              </a:rPr>
            </a:br>
            <a:r>
              <a:rPr lang="en-GB" altLang="en-US" sz="1800" dirty="0" smtClean="0">
                <a:latin typeface="Calibri" pitchFamily="34" charset="0"/>
              </a:rPr>
              <a:t>You make Systems Leadership practical by emphasising </a:t>
            </a:r>
            <a:br>
              <a:rPr lang="en-GB" altLang="en-US" sz="1800" dirty="0" smtClean="0">
                <a:latin typeface="Calibri" pitchFamily="34" charset="0"/>
              </a:rPr>
            </a:br>
            <a:r>
              <a:rPr lang="en-GB" altLang="en-US" sz="1800" dirty="0" smtClean="0">
                <a:latin typeface="Calibri" pitchFamily="34" charset="0"/>
              </a:rPr>
              <a:t>leadership at all levels, and by grounding it in behaviours</a:t>
            </a:r>
            <a:br>
              <a:rPr lang="en-GB" altLang="en-US" sz="1800" dirty="0" smtClean="0">
                <a:latin typeface="Calibri" pitchFamily="34" charset="0"/>
              </a:rPr>
            </a:br>
            <a:endParaRPr lang="en-GB" sz="1800" dirty="0">
              <a:latin typeface="Calibri" pitchFamily="34" charset="0"/>
            </a:endParaRPr>
          </a:p>
        </p:txBody>
      </p:sp>
      <p:sp>
        <p:nvSpPr>
          <p:cNvPr id="3" name="Content Placeholder 2"/>
          <p:cNvSpPr>
            <a:spLocks noGrp="1"/>
          </p:cNvSpPr>
          <p:nvPr>
            <p:ph sz="half" idx="2"/>
          </p:nvPr>
        </p:nvSpPr>
        <p:spPr>
          <a:xfrm>
            <a:off x="3841894" y="1545249"/>
            <a:ext cx="4874433" cy="4839786"/>
          </a:xfrm>
        </p:spPr>
        <p:txBody>
          <a:bodyPr/>
          <a:lstStyle/>
          <a:p>
            <a:pPr marL="0" lvl="4" indent="0">
              <a:spcAft>
                <a:spcPct val="0"/>
              </a:spcAft>
              <a:buNone/>
              <a:defRPr/>
            </a:pPr>
            <a:r>
              <a:rPr lang="en-GB" sz="1800" b="1" dirty="0">
                <a:solidFill>
                  <a:schemeClr val="accent6">
                    <a:lumMod val="75000"/>
                  </a:schemeClr>
                </a:solidFill>
                <a:latin typeface="+mn-lt"/>
              </a:rPr>
              <a:t>Not just about authority at the top of organisations </a:t>
            </a:r>
          </a:p>
          <a:p>
            <a:pPr marL="0" lvl="4" indent="0">
              <a:spcAft>
                <a:spcPct val="0"/>
              </a:spcAft>
              <a:buNone/>
              <a:defRPr/>
            </a:pPr>
            <a:r>
              <a:rPr lang="en-GB" sz="1800" b="1" dirty="0">
                <a:latin typeface="+mn-lt"/>
              </a:rPr>
              <a:t>		</a:t>
            </a:r>
          </a:p>
          <a:p>
            <a:pPr marL="0" lvl="4" indent="0">
              <a:spcAft>
                <a:spcPct val="0"/>
              </a:spcAft>
              <a:buNone/>
              <a:defRPr/>
            </a:pPr>
            <a:r>
              <a:rPr lang="en-GB" sz="1800" b="1" dirty="0">
                <a:latin typeface="+mn-lt"/>
              </a:rPr>
              <a:t>It’s a practical understanding – and awareness – about </a:t>
            </a:r>
            <a:r>
              <a:rPr lang="en-GB" sz="1800" b="1" i="1" dirty="0">
                <a:latin typeface="+mn-lt"/>
              </a:rPr>
              <a:t>how </a:t>
            </a:r>
            <a:r>
              <a:rPr lang="en-GB" sz="1800" b="1" dirty="0">
                <a:latin typeface="+mn-lt"/>
              </a:rPr>
              <a:t>you do what you do, and the impact on others	</a:t>
            </a:r>
          </a:p>
          <a:p>
            <a:pPr marL="0" lvl="4" indent="0">
              <a:spcAft>
                <a:spcPct val="0"/>
              </a:spcAft>
              <a:buNone/>
              <a:defRPr/>
            </a:pPr>
            <a:r>
              <a:rPr lang="en-GB" sz="1800" b="1" dirty="0">
                <a:latin typeface="+mn-lt"/>
              </a:rPr>
              <a:t>	</a:t>
            </a:r>
          </a:p>
          <a:p>
            <a:pPr marL="0" lvl="4" indent="0">
              <a:spcAft>
                <a:spcPct val="0"/>
              </a:spcAft>
              <a:buNone/>
              <a:defRPr/>
            </a:pPr>
            <a:r>
              <a:rPr lang="en-GB" sz="1800" b="1" dirty="0">
                <a:latin typeface="+mn-lt"/>
              </a:rPr>
              <a:t>So it’s about </a:t>
            </a:r>
            <a:r>
              <a:rPr lang="en-GB" sz="1800" b="1" u="sng" dirty="0">
                <a:solidFill>
                  <a:schemeClr val="accent6">
                    <a:lumMod val="75000"/>
                  </a:schemeClr>
                </a:solidFill>
                <a:latin typeface="+mn-lt"/>
              </a:rPr>
              <a:t>behaviours, </a:t>
            </a:r>
            <a:r>
              <a:rPr lang="en-GB" sz="1800" b="1" dirty="0">
                <a:solidFill>
                  <a:schemeClr val="accent6">
                    <a:lumMod val="75000"/>
                  </a:schemeClr>
                </a:solidFill>
                <a:latin typeface="+mn-lt"/>
              </a:rPr>
              <a:t> </a:t>
            </a:r>
            <a:r>
              <a:rPr lang="en-GB" sz="1800" b="1" dirty="0">
                <a:latin typeface="+mn-lt"/>
              </a:rPr>
              <a:t>and taking responsibility for them</a:t>
            </a:r>
          </a:p>
          <a:p>
            <a:pPr marL="0" lvl="4" indent="0">
              <a:spcAft>
                <a:spcPct val="0"/>
              </a:spcAft>
              <a:buNone/>
              <a:defRPr/>
            </a:pPr>
            <a:endParaRPr lang="en-GB" sz="1800" b="1" dirty="0">
              <a:latin typeface="+mn-lt"/>
            </a:endParaRPr>
          </a:p>
          <a:p>
            <a:pPr marL="0" lvl="4" indent="0">
              <a:spcAft>
                <a:spcPct val="0"/>
              </a:spcAft>
              <a:buNone/>
              <a:defRPr/>
            </a:pPr>
            <a:r>
              <a:rPr lang="en-GB" sz="1800" b="1" dirty="0" smtClean="0">
                <a:latin typeface="+mn-lt"/>
              </a:rPr>
              <a:t>And </a:t>
            </a:r>
            <a:r>
              <a:rPr lang="en-GB" sz="1800" b="1" dirty="0">
                <a:latin typeface="+mn-lt"/>
              </a:rPr>
              <a:t>it’s </a:t>
            </a:r>
            <a:r>
              <a:rPr lang="en-GB" sz="1800" b="1" u="sng" dirty="0">
                <a:solidFill>
                  <a:schemeClr val="accent6">
                    <a:lumMod val="75000"/>
                  </a:schemeClr>
                </a:solidFill>
                <a:latin typeface="+mn-lt"/>
              </a:rPr>
              <a:t>everyone’s</a:t>
            </a:r>
            <a:r>
              <a:rPr lang="en-GB" sz="1800" b="1" u="sng" dirty="0">
                <a:latin typeface="+mn-lt"/>
              </a:rPr>
              <a:t> </a:t>
            </a:r>
            <a:r>
              <a:rPr lang="en-GB" sz="1800" b="1" dirty="0">
                <a:latin typeface="+mn-lt"/>
              </a:rPr>
              <a:t>business – people working </a:t>
            </a:r>
            <a:r>
              <a:rPr lang="en-GB" sz="1800" b="1" u="sng" dirty="0">
                <a:solidFill>
                  <a:schemeClr val="accent6">
                    <a:lumMod val="75000"/>
                  </a:schemeClr>
                </a:solidFill>
                <a:latin typeface="+mn-lt"/>
              </a:rPr>
              <a:t>at all levels</a:t>
            </a:r>
            <a:r>
              <a:rPr lang="en-GB" sz="1800" b="1" dirty="0">
                <a:solidFill>
                  <a:schemeClr val="accent6">
                    <a:lumMod val="75000"/>
                  </a:schemeClr>
                </a:solidFill>
                <a:latin typeface="+mn-lt"/>
              </a:rPr>
              <a:t> </a:t>
            </a:r>
            <a:r>
              <a:rPr lang="en-GB" sz="1800" b="1" dirty="0">
                <a:latin typeface="+mn-lt"/>
              </a:rPr>
              <a:t>in </a:t>
            </a:r>
            <a:r>
              <a:rPr lang="en-GB" sz="1800" b="1" u="sng" dirty="0" smtClean="0">
                <a:solidFill>
                  <a:schemeClr val="accent6">
                    <a:lumMod val="75000"/>
                  </a:schemeClr>
                </a:solidFill>
                <a:latin typeface="+mn-lt"/>
              </a:rPr>
              <a:t>all sectors</a:t>
            </a:r>
          </a:p>
          <a:p>
            <a:pPr marL="0" lvl="4" indent="0">
              <a:spcAft>
                <a:spcPct val="0"/>
              </a:spcAft>
              <a:buNone/>
              <a:defRPr/>
            </a:pPr>
            <a:endParaRPr lang="en-GB" sz="1800" b="1" u="sng" dirty="0" smtClean="0">
              <a:latin typeface="+mn-lt"/>
            </a:endParaRPr>
          </a:p>
          <a:p>
            <a:pPr marL="0" lvl="4" indent="0">
              <a:spcAft>
                <a:spcPct val="0"/>
              </a:spcAft>
              <a:buNone/>
              <a:defRPr/>
            </a:pPr>
            <a:r>
              <a:rPr lang="en-GB" sz="1800" b="1" u="sng" dirty="0" smtClean="0">
                <a:solidFill>
                  <a:schemeClr val="accent6">
                    <a:lumMod val="75000"/>
                  </a:schemeClr>
                </a:solidFill>
                <a:latin typeface="+mn-lt"/>
              </a:rPr>
              <a:t>It therefore enables you to lead across organisational boundaries</a:t>
            </a:r>
            <a:endParaRPr lang="en-GB" sz="1800" b="1" dirty="0">
              <a:solidFill>
                <a:schemeClr val="accent6">
                  <a:lumMod val="75000"/>
                </a:schemeClr>
              </a:solidFill>
              <a:latin typeface="+mn-lt"/>
            </a:endParaRPr>
          </a:p>
          <a:p>
            <a:pPr marL="0" lvl="4" indent="0">
              <a:spcAft>
                <a:spcPct val="0"/>
              </a:spcAft>
              <a:buNone/>
              <a:defRPr/>
            </a:pPr>
            <a:endParaRPr lang="en-GB" sz="1800" b="1" dirty="0" smtClean="0">
              <a:latin typeface="+mn-lt"/>
            </a:endParaRPr>
          </a:p>
          <a:p>
            <a:pPr marL="0" lvl="4" indent="0">
              <a:spcAft>
                <a:spcPct val="0"/>
              </a:spcAft>
              <a:buNone/>
              <a:defRPr/>
            </a:pPr>
            <a:r>
              <a:rPr lang="en-GB" sz="1800" b="1" dirty="0" smtClean="0">
                <a:latin typeface="+mn-lt"/>
              </a:rPr>
              <a:t>You can use </a:t>
            </a:r>
            <a:r>
              <a:rPr lang="en-GB" sz="1800" b="1" u="sng" dirty="0" smtClean="0">
                <a:solidFill>
                  <a:schemeClr val="accent6">
                    <a:lumMod val="75000"/>
                  </a:schemeClr>
                </a:solidFill>
                <a:latin typeface="+mn-lt"/>
              </a:rPr>
              <a:t>frameworks </a:t>
            </a:r>
            <a:r>
              <a:rPr lang="en-GB" sz="1800" b="1" dirty="0" smtClean="0">
                <a:latin typeface="+mn-lt"/>
              </a:rPr>
              <a:t>to drive culture</a:t>
            </a:r>
            <a:endParaRPr lang="en-GB" sz="1800" b="1" dirty="0">
              <a:latin typeface="+mn-lt"/>
            </a:endParaRPr>
          </a:p>
          <a:p>
            <a:pPr marL="0" lvl="4" indent="0">
              <a:spcAft>
                <a:spcPct val="0"/>
              </a:spcAft>
              <a:buNone/>
              <a:defRPr/>
            </a:pPr>
            <a:endParaRPr lang="en-GB" sz="1600" b="1" dirty="0"/>
          </a:p>
          <a:p>
            <a:pPr marL="0" lvl="4" indent="0">
              <a:spcAft>
                <a:spcPct val="0"/>
              </a:spcAft>
              <a:buNone/>
              <a:defRPr/>
            </a:pPr>
            <a:endParaRPr lang="en-GB" sz="1050" dirty="0"/>
          </a:p>
        </p:txBody>
      </p:sp>
      <p:pic>
        <p:nvPicPr>
          <p:cNvPr id="15" name="Picture 5" descr="\\NSADC1\FolderRedir$\martins\Desktop\Debbie Presentation Slides\Leadership starts with m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483" y="1414876"/>
            <a:ext cx="3481893" cy="482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088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60000" y="189188"/>
            <a:ext cx="6480000" cy="821006"/>
          </a:xfrm>
        </p:spPr>
        <p:txBody>
          <a:bodyPr/>
          <a:lstStyle/>
          <a:p>
            <a:r>
              <a:rPr lang="en-GB" altLang="en-US" sz="1800" dirty="0" smtClean="0">
                <a:latin typeface="Calibri" pitchFamily="34" charset="0"/>
              </a:rPr>
              <a:t>Tools to help you describe leadership: </a:t>
            </a:r>
            <a:br>
              <a:rPr lang="en-GB" altLang="en-US" sz="1800" dirty="0" smtClean="0">
                <a:latin typeface="Calibri" pitchFamily="34" charset="0"/>
              </a:rPr>
            </a:br>
            <a:r>
              <a:rPr lang="en-GB" altLang="en-US" sz="1800" dirty="0" smtClean="0">
                <a:latin typeface="Calibri" pitchFamily="34" charset="0"/>
              </a:rPr>
              <a:t>levers to pull – frameworks that put leadership </a:t>
            </a:r>
            <a:br>
              <a:rPr lang="en-GB" altLang="en-US" sz="1800" dirty="0" smtClean="0">
                <a:latin typeface="Calibri" pitchFamily="34" charset="0"/>
              </a:rPr>
            </a:br>
            <a:r>
              <a:rPr lang="en-GB" altLang="en-US" sz="1800" dirty="0" smtClean="0">
                <a:latin typeface="Calibri" pitchFamily="34" charset="0"/>
              </a:rPr>
              <a:t>behaviours into practical form. Pilfer these relentlessly</a:t>
            </a:r>
            <a:endParaRPr lang="en-GB" sz="1800" dirty="0">
              <a:latin typeface="Calibri" pitchFamily="34" charset="0"/>
            </a:endParaRPr>
          </a:p>
        </p:txBody>
      </p:sp>
      <p:pic>
        <p:nvPicPr>
          <p:cNvPr id="14" name="Picture 2" descr="H:\Communications and Marketing\Leadership Qualities Framework\NSA-LQF cov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70938" y="1786076"/>
            <a:ext cx="3205048" cy="4583187"/>
          </a:xfrm>
          <a:prstGeom prst="rect">
            <a:avLst/>
          </a:prstGeom>
          <a:noFill/>
          <a:ln w="9525">
            <a:noFill/>
            <a:miter lim="800000"/>
            <a:headEnd/>
            <a:tailEnd/>
          </a:ln>
        </p:spPr>
      </p:pic>
      <p:pic>
        <p:nvPicPr>
          <p:cNvPr id="23560" name="Picture 8" descr="D:\DebbieS\Pictures\Photos and logos for presentations\Building and Strengthening Leadership Nursin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97725" y="4151918"/>
            <a:ext cx="3578772" cy="22173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DebbieS\Pictures\Photos and logos for presentations\Healthcare leadership model graphic.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188" y="1418890"/>
            <a:ext cx="3865673" cy="251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4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220717"/>
            <a:ext cx="7885366" cy="756745"/>
          </a:xfrm>
        </p:spPr>
        <p:txBody>
          <a:bodyPr/>
          <a:lstStyle/>
          <a:p>
            <a:r>
              <a:rPr lang="en-GB" sz="1800" dirty="0" smtClean="0">
                <a:latin typeface="+mj-lt"/>
              </a:rPr>
              <a:t>You don’t need to be a systems leader all the time:  </a:t>
            </a:r>
            <a:br>
              <a:rPr lang="en-GB" sz="1800" dirty="0" smtClean="0">
                <a:latin typeface="+mj-lt"/>
              </a:rPr>
            </a:br>
            <a:r>
              <a:rPr lang="en-GB" sz="1800" dirty="0" smtClean="0">
                <a:latin typeface="+mj-lt"/>
              </a:rPr>
              <a:t>Keith </a:t>
            </a:r>
            <a:r>
              <a:rPr lang="en-GB" sz="1800" dirty="0" err="1" smtClean="0">
                <a:latin typeface="+mj-lt"/>
              </a:rPr>
              <a:t>Grint</a:t>
            </a:r>
            <a:r>
              <a:rPr lang="en-GB" sz="1800" dirty="0" smtClean="0">
                <a:latin typeface="+mj-lt"/>
              </a:rPr>
              <a:t>: critical, tame and wicked issues</a:t>
            </a:r>
            <a:endParaRPr lang="en-GB" sz="1800" dirty="0">
              <a:latin typeface="+mj-lt"/>
            </a:endParaRPr>
          </a:p>
        </p:txBody>
      </p:sp>
      <p:sp>
        <p:nvSpPr>
          <p:cNvPr id="3" name="Content Placeholder 2"/>
          <p:cNvSpPr>
            <a:spLocks noGrp="1"/>
          </p:cNvSpPr>
          <p:nvPr>
            <p:ph idx="1"/>
          </p:nvPr>
        </p:nvSpPr>
        <p:spPr>
          <a:xfrm>
            <a:off x="360365" y="1602377"/>
            <a:ext cx="8493125" cy="5016404"/>
          </a:xfrm>
        </p:spPr>
        <p:txBody>
          <a:bodyPr/>
          <a:lstStyle/>
          <a:p>
            <a:pPr marL="252580" indent="-252580">
              <a:spcBef>
                <a:spcPts val="0"/>
              </a:spcBef>
              <a:spcAft>
                <a:spcPts val="0"/>
              </a:spcAft>
            </a:pPr>
            <a:r>
              <a:rPr lang="en-US" sz="1800" b="1" dirty="0" smtClean="0">
                <a:latin typeface="+mn-lt"/>
              </a:rPr>
              <a:t>Different kinds of issues require different kinds of change and different kinds of </a:t>
            </a:r>
          </a:p>
          <a:p>
            <a:pPr marL="252580" indent="-252580">
              <a:spcBef>
                <a:spcPts val="0"/>
              </a:spcBef>
              <a:spcAft>
                <a:spcPts val="0"/>
              </a:spcAft>
            </a:pPr>
            <a:r>
              <a:rPr lang="en-US" sz="1800" b="1" dirty="0" smtClean="0">
                <a:latin typeface="+mn-lt"/>
              </a:rPr>
              <a:t>approach:</a:t>
            </a:r>
          </a:p>
          <a:p>
            <a:pPr marL="252580" indent="-252580">
              <a:spcBef>
                <a:spcPts val="0"/>
              </a:spcBef>
              <a:spcAft>
                <a:spcPts val="0"/>
              </a:spcAft>
            </a:pPr>
            <a:endParaRPr lang="en-US" sz="1800" b="1" dirty="0" smtClean="0">
              <a:latin typeface="+mn-lt"/>
            </a:endParaRPr>
          </a:p>
          <a:p>
            <a:pPr marL="252580" indent="-252580">
              <a:spcBef>
                <a:spcPts val="0"/>
              </a:spcBef>
              <a:spcAft>
                <a:spcPts val="0"/>
              </a:spcAft>
            </a:pPr>
            <a:endParaRPr lang="en-US" sz="1800" b="1" dirty="0" smtClean="0">
              <a:latin typeface="+mn-lt"/>
            </a:endParaRPr>
          </a:p>
          <a:p>
            <a:pPr marL="252580" indent="-252580">
              <a:spcBef>
                <a:spcPts val="0"/>
              </a:spcBef>
              <a:spcAft>
                <a:spcPts val="0"/>
              </a:spcAft>
              <a:buFont typeface="Arial" pitchFamily="34" charset="0"/>
              <a:buChar char="•"/>
            </a:pPr>
            <a:r>
              <a:rPr lang="en-US" sz="1800" b="1" dirty="0" smtClean="0">
                <a:solidFill>
                  <a:schemeClr val="accent6">
                    <a:lumMod val="75000"/>
                  </a:schemeClr>
                </a:solidFill>
                <a:latin typeface="+mn-lt"/>
              </a:rPr>
              <a:t>Critical issues:	Commander</a:t>
            </a:r>
          </a:p>
          <a:p>
            <a:pPr marL="252580" indent="-252580">
              <a:spcBef>
                <a:spcPts val="0"/>
              </a:spcBef>
              <a:spcAft>
                <a:spcPts val="0"/>
              </a:spcAft>
              <a:buFont typeface="Arial" pitchFamily="34" charset="0"/>
              <a:buChar char="•"/>
            </a:pPr>
            <a:endParaRPr lang="en-US" sz="1800" b="1" dirty="0" smtClean="0">
              <a:solidFill>
                <a:schemeClr val="accent6">
                  <a:lumMod val="75000"/>
                </a:schemeClr>
              </a:solidFill>
              <a:latin typeface="+mn-lt"/>
            </a:endParaRPr>
          </a:p>
          <a:p>
            <a:pPr marL="252580" indent="-252580">
              <a:spcBef>
                <a:spcPts val="0"/>
              </a:spcBef>
              <a:spcAft>
                <a:spcPts val="0"/>
              </a:spcAft>
              <a:buFont typeface="Arial" pitchFamily="34" charset="0"/>
              <a:buChar char="•"/>
            </a:pPr>
            <a:endParaRPr lang="en-US" sz="1800" b="1" dirty="0" smtClean="0">
              <a:solidFill>
                <a:schemeClr val="accent6">
                  <a:lumMod val="75000"/>
                </a:schemeClr>
              </a:solidFill>
              <a:latin typeface="+mn-lt"/>
            </a:endParaRPr>
          </a:p>
          <a:p>
            <a:pPr marL="252580" indent="-252580">
              <a:spcBef>
                <a:spcPts val="0"/>
              </a:spcBef>
              <a:spcAft>
                <a:spcPts val="0"/>
              </a:spcAft>
              <a:buFont typeface="Arial" pitchFamily="34" charset="0"/>
              <a:buChar char="•"/>
            </a:pPr>
            <a:endParaRPr lang="en-US" sz="1800" b="1" dirty="0" smtClean="0">
              <a:solidFill>
                <a:schemeClr val="accent6">
                  <a:lumMod val="75000"/>
                </a:schemeClr>
              </a:solidFill>
              <a:latin typeface="+mn-lt"/>
            </a:endParaRPr>
          </a:p>
          <a:p>
            <a:pPr marL="252580" indent="-252580">
              <a:spcBef>
                <a:spcPts val="0"/>
              </a:spcBef>
              <a:spcAft>
                <a:spcPts val="0"/>
              </a:spcAft>
              <a:buFont typeface="Arial" pitchFamily="34" charset="0"/>
              <a:buChar char="•"/>
            </a:pPr>
            <a:endParaRPr lang="en-US" sz="1800" b="1" dirty="0" smtClean="0">
              <a:solidFill>
                <a:schemeClr val="accent6">
                  <a:lumMod val="75000"/>
                </a:schemeClr>
              </a:solidFill>
              <a:latin typeface="+mn-lt"/>
            </a:endParaRPr>
          </a:p>
          <a:p>
            <a:pPr marL="252580" indent="-252580">
              <a:spcBef>
                <a:spcPts val="0"/>
              </a:spcBef>
              <a:spcAft>
                <a:spcPts val="0"/>
              </a:spcAft>
              <a:buFont typeface="Arial" pitchFamily="34" charset="0"/>
              <a:buChar char="•"/>
            </a:pPr>
            <a:r>
              <a:rPr lang="en-US" sz="1800" b="1" dirty="0" smtClean="0">
                <a:solidFill>
                  <a:schemeClr val="accent6">
                    <a:lumMod val="75000"/>
                  </a:schemeClr>
                </a:solidFill>
                <a:latin typeface="+mn-lt"/>
              </a:rPr>
              <a:t>Tame issues:	Management</a:t>
            </a:r>
          </a:p>
          <a:p>
            <a:pPr marL="252580" indent="-252580">
              <a:spcBef>
                <a:spcPts val="0"/>
              </a:spcBef>
              <a:spcAft>
                <a:spcPts val="0"/>
              </a:spcAft>
              <a:buFont typeface="Arial" pitchFamily="34" charset="0"/>
              <a:buChar char="•"/>
            </a:pPr>
            <a:endParaRPr lang="en-US" sz="1800" b="1" dirty="0" smtClean="0">
              <a:solidFill>
                <a:schemeClr val="accent6">
                  <a:lumMod val="75000"/>
                </a:schemeClr>
              </a:solidFill>
              <a:latin typeface="+mn-lt"/>
            </a:endParaRPr>
          </a:p>
          <a:p>
            <a:pPr marL="252580" indent="-252580">
              <a:spcBef>
                <a:spcPts val="0"/>
              </a:spcBef>
              <a:spcAft>
                <a:spcPts val="0"/>
              </a:spcAft>
              <a:buFont typeface="Arial" pitchFamily="34" charset="0"/>
              <a:buChar char="•"/>
            </a:pPr>
            <a:endParaRPr lang="en-US" sz="1800" b="1" dirty="0" smtClean="0">
              <a:solidFill>
                <a:schemeClr val="accent6">
                  <a:lumMod val="75000"/>
                </a:schemeClr>
              </a:solidFill>
              <a:latin typeface="+mn-lt"/>
            </a:endParaRPr>
          </a:p>
          <a:p>
            <a:pPr marL="252580" indent="-252580">
              <a:spcBef>
                <a:spcPts val="0"/>
              </a:spcBef>
              <a:spcAft>
                <a:spcPts val="0"/>
              </a:spcAft>
              <a:buFont typeface="Arial" pitchFamily="34" charset="0"/>
              <a:buChar char="•"/>
            </a:pPr>
            <a:endParaRPr lang="en-US" sz="1800" b="1" dirty="0" smtClean="0">
              <a:solidFill>
                <a:schemeClr val="accent6">
                  <a:lumMod val="75000"/>
                </a:schemeClr>
              </a:solidFill>
              <a:latin typeface="+mn-lt"/>
            </a:endParaRPr>
          </a:p>
          <a:p>
            <a:pPr marL="252580" indent="-252580">
              <a:spcBef>
                <a:spcPts val="0"/>
              </a:spcBef>
              <a:spcAft>
                <a:spcPts val="0"/>
              </a:spcAft>
              <a:buFont typeface="Arial" pitchFamily="34" charset="0"/>
              <a:buChar char="•"/>
            </a:pPr>
            <a:endParaRPr lang="en-US" sz="1800" b="1" dirty="0" smtClean="0">
              <a:solidFill>
                <a:schemeClr val="accent6">
                  <a:lumMod val="75000"/>
                </a:schemeClr>
              </a:solidFill>
              <a:latin typeface="+mn-lt"/>
            </a:endParaRPr>
          </a:p>
          <a:p>
            <a:pPr marL="252580" indent="-252580">
              <a:spcBef>
                <a:spcPts val="0"/>
              </a:spcBef>
              <a:spcAft>
                <a:spcPts val="0"/>
              </a:spcAft>
              <a:buFont typeface="Arial" pitchFamily="34" charset="0"/>
              <a:buChar char="•"/>
            </a:pPr>
            <a:r>
              <a:rPr lang="en-US" sz="1800" b="1" dirty="0" smtClean="0">
                <a:solidFill>
                  <a:schemeClr val="accent6">
                    <a:lumMod val="75000"/>
                  </a:schemeClr>
                </a:solidFill>
                <a:latin typeface="+mn-lt"/>
              </a:rPr>
              <a:t>Wicked issues:	Leadership</a:t>
            </a:r>
          </a:p>
          <a:p>
            <a:pPr marL="252580" indent="-252580">
              <a:spcBef>
                <a:spcPts val="1768"/>
              </a:spcBef>
              <a:spcAft>
                <a:spcPts val="0"/>
              </a:spcAft>
              <a:buFont typeface="Arial" pitchFamily="34" charset="0"/>
              <a:buChar char="•"/>
            </a:pPr>
            <a:endParaRPr lang="en-GB" dirty="0"/>
          </a:p>
        </p:txBody>
      </p:sp>
    </p:spTree>
    <p:extLst>
      <p:ext uri="{BB962C8B-B14F-4D97-AF65-F5344CB8AC3E}">
        <p14:creationId xmlns:p14="http://schemas.microsoft.com/office/powerpoint/2010/main" val="3872273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60000" y="220722"/>
            <a:ext cx="6480000" cy="583319"/>
          </a:xfrm>
        </p:spPr>
        <p:txBody>
          <a:bodyPr/>
          <a:lstStyle/>
          <a:p>
            <a:r>
              <a:rPr lang="en-GB" altLang="en-US" sz="2600" dirty="0" smtClean="0">
                <a:latin typeface="Calibri" pitchFamily="34" charset="0"/>
              </a:rPr>
              <a:t/>
            </a:r>
            <a:br>
              <a:rPr lang="en-GB" altLang="en-US" sz="2600" dirty="0" smtClean="0">
                <a:latin typeface="Calibri" pitchFamily="34" charset="0"/>
              </a:rPr>
            </a:br>
            <a:r>
              <a:rPr lang="en-GB" altLang="en-US" sz="1800" dirty="0" smtClean="0">
                <a:latin typeface="Calibri" pitchFamily="34" charset="0"/>
              </a:rPr>
              <a:t>Keith </a:t>
            </a:r>
            <a:r>
              <a:rPr lang="en-GB" altLang="en-US" sz="1800" dirty="0" err="1" smtClean="0">
                <a:latin typeface="Calibri" pitchFamily="34" charset="0"/>
              </a:rPr>
              <a:t>Grint</a:t>
            </a:r>
            <a:r>
              <a:rPr lang="en-GB" altLang="en-US" sz="1800" dirty="0" smtClean="0">
                <a:latin typeface="Calibri" pitchFamily="34" charset="0"/>
              </a:rPr>
              <a:t>: Critical issues: Commander </a:t>
            </a:r>
            <a:endParaRPr lang="en-GB" sz="1800" dirty="0">
              <a:latin typeface="Calibri" pitchFamily="34" charset="0"/>
            </a:endParaRPr>
          </a:p>
        </p:txBody>
      </p:sp>
      <p:sp>
        <p:nvSpPr>
          <p:cNvPr id="4" name="TextBox 3"/>
          <p:cNvSpPr txBox="1"/>
          <p:nvPr/>
        </p:nvSpPr>
        <p:spPr>
          <a:xfrm>
            <a:off x="360000" y="1642471"/>
            <a:ext cx="5108028" cy="4524315"/>
          </a:xfrm>
          <a:prstGeom prst="rect">
            <a:avLst/>
          </a:prstGeom>
          <a:noFill/>
        </p:spPr>
        <p:txBody>
          <a:bodyPr wrap="square" rtlCol="0">
            <a:spAutoFit/>
          </a:bodyPr>
          <a:lstStyle/>
          <a:p>
            <a:pPr>
              <a:buFont typeface="Arial" pitchFamily="34" charset="0"/>
              <a:buChar char="•"/>
            </a:pPr>
            <a:r>
              <a:rPr lang="en-GB" b="1" dirty="0" smtClean="0">
                <a:solidFill>
                  <a:srgbClr val="003F87"/>
                </a:solidFill>
                <a:latin typeface="+mn-lt"/>
              </a:rPr>
              <a:t>Portrayed as self-evident crisis; often at tactical level</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General uncertainty: though not ostensibly </a:t>
            </a:r>
          </a:p>
          <a:p>
            <a:r>
              <a:rPr lang="en-GB" b="1" dirty="0" smtClean="0">
                <a:solidFill>
                  <a:srgbClr val="003F87"/>
                </a:solidFill>
                <a:latin typeface="+mn-lt"/>
              </a:rPr>
              <a:t>by commander who provides ‘answer’</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No time for discussion or dissent</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Legitimises coercion as necessary in the circumstances for the public good</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Associated with command and encouraged through reward</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chemeClr val="accent6">
                    <a:lumMod val="75000"/>
                  </a:schemeClr>
                </a:solidFill>
                <a:latin typeface="+mn-lt"/>
              </a:rPr>
              <a:t>Commander’s role is to take required decisive action, i.e. provide answer to problem</a:t>
            </a:r>
          </a:p>
        </p:txBody>
      </p:sp>
      <p:pic>
        <p:nvPicPr>
          <p:cNvPr id="2" name="Picture 2"/>
          <p:cNvPicPr>
            <a:picLocks noChangeAspect="1" noChangeArrowheads="1"/>
          </p:cNvPicPr>
          <p:nvPr/>
        </p:nvPicPr>
        <p:blipFill>
          <a:blip r:embed="rId3" cstate="print"/>
          <a:srcRect/>
          <a:stretch>
            <a:fillRect/>
          </a:stretch>
        </p:blipFill>
        <p:spPr bwMode="auto">
          <a:xfrm>
            <a:off x="5730386" y="1642471"/>
            <a:ext cx="3065705" cy="4575449"/>
          </a:xfrm>
          <a:prstGeom prst="rect">
            <a:avLst/>
          </a:prstGeom>
          <a:noFill/>
          <a:ln w="9525">
            <a:noFill/>
            <a:miter lim="800000"/>
            <a:headEnd/>
            <a:tailEnd/>
          </a:ln>
        </p:spPr>
      </p:pic>
    </p:spTree>
    <p:extLst>
      <p:ext uri="{BB962C8B-B14F-4D97-AF65-F5344CB8AC3E}">
        <p14:creationId xmlns:p14="http://schemas.microsoft.com/office/powerpoint/2010/main" val="2017143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60000" y="220722"/>
            <a:ext cx="6480000" cy="583319"/>
          </a:xfrm>
        </p:spPr>
        <p:txBody>
          <a:bodyPr/>
          <a:lstStyle/>
          <a:p>
            <a:r>
              <a:rPr lang="en-GB" altLang="en-US" sz="2600" dirty="0" smtClean="0">
                <a:latin typeface="Calibri" pitchFamily="34" charset="0"/>
              </a:rPr>
              <a:t/>
            </a:r>
            <a:br>
              <a:rPr lang="en-GB" altLang="en-US" sz="2600" dirty="0" smtClean="0">
                <a:latin typeface="Calibri" pitchFamily="34" charset="0"/>
              </a:rPr>
            </a:br>
            <a:r>
              <a:rPr lang="en-GB" altLang="en-US" sz="1800" dirty="0" smtClean="0">
                <a:latin typeface="Calibri" pitchFamily="34" charset="0"/>
              </a:rPr>
              <a:t>Keith </a:t>
            </a:r>
            <a:r>
              <a:rPr lang="en-GB" altLang="en-US" sz="1800" dirty="0" err="1" smtClean="0">
                <a:latin typeface="Calibri" pitchFamily="34" charset="0"/>
              </a:rPr>
              <a:t>Grint</a:t>
            </a:r>
            <a:r>
              <a:rPr lang="en-GB" altLang="en-US" sz="1800" dirty="0" smtClean="0">
                <a:latin typeface="Calibri" pitchFamily="34" charset="0"/>
              </a:rPr>
              <a:t>: Tame issues: Management </a:t>
            </a:r>
            <a:endParaRPr lang="en-GB" sz="1800" dirty="0">
              <a:latin typeface="Calibri" pitchFamily="34" charset="0"/>
            </a:endParaRPr>
          </a:p>
        </p:txBody>
      </p:sp>
      <p:sp>
        <p:nvSpPr>
          <p:cNvPr id="4" name="TextBox 3"/>
          <p:cNvSpPr txBox="1"/>
          <p:nvPr/>
        </p:nvSpPr>
        <p:spPr>
          <a:xfrm>
            <a:off x="378372" y="1371600"/>
            <a:ext cx="6716111" cy="4524315"/>
          </a:xfrm>
          <a:prstGeom prst="rect">
            <a:avLst/>
          </a:prstGeom>
          <a:noFill/>
        </p:spPr>
        <p:txBody>
          <a:bodyPr wrap="square" rtlCol="0">
            <a:spAutoFit/>
          </a:bodyPr>
          <a:lstStyle/>
          <a:p>
            <a:pPr>
              <a:buFont typeface="Arial" pitchFamily="34" charset="0"/>
              <a:buChar char="•"/>
            </a:pPr>
            <a:r>
              <a:rPr lang="en-GB" b="1" dirty="0" smtClean="0">
                <a:solidFill>
                  <a:srgbClr val="003F87"/>
                </a:solidFill>
                <a:latin typeface="+mn-lt"/>
              </a:rPr>
              <a:t>Issues as puzzles – there is a solution</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Can be complicated but there is a </a:t>
            </a:r>
          </a:p>
          <a:p>
            <a:r>
              <a:rPr lang="en-GB" b="1" dirty="0" smtClean="0">
                <a:solidFill>
                  <a:srgbClr val="003F87"/>
                </a:solidFill>
                <a:latin typeface="+mn-lt"/>
              </a:rPr>
              <a:t>  </a:t>
            </a:r>
            <a:r>
              <a:rPr lang="en-GB" b="1" dirty="0" err="1" smtClean="0">
                <a:solidFill>
                  <a:srgbClr val="003F87"/>
                </a:solidFill>
                <a:latin typeface="+mn-lt"/>
              </a:rPr>
              <a:t>unilinear</a:t>
            </a:r>
            <a:r>
              <a:rPr lang="en-GB" b="1" dirty="0" smtClean="0">
                <a:solidFill>
                  <a:srgbClr val="003F87"/>
                </a:solidFill>
                <a:latin typeface="+mn-lt"/>
              </a:rPr>
              <a:t> solution to them</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These are issues that management </a:t>
            </a:r>
          </a:p>
          <a:p>
            <a:r>
              <a:rPr lang="en-GB" b="1" dirty="0" smtClean="0">
                <a:solidFill>
                  <a:srgbClr val="003F87"/>
                </a:solidFill>
                <a:latin typeface="+mn-lt"/>
              </a:rPr>
              <a:t>  can (and has previously) solved</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There are established methods which </a:t>
            </a:r>
          </a:p>
          <a:p>
            <a:r>
              <a:rPr lang="en-GB" b="1" dirty="0" smtClean="0">
                <a:solidFill>
                  <a:srgbClr val="003F87"/>
                </a:solidFill>
                <a:latin typeface="+mn-lt"/>
              </a:rPr>
              <a:t>  are known to work </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Heart transplants, relocation and </a:t>
            </a:r>
          </a:p>
          <a:p>
            <a:r>
              <a:rPr lang="en-GB" b="1" dirty="0" smtClean="0">
                <a:solidFill>
                  <a:srgbClr val="003F87"/>
                </a:solidFill>
                <a:latin typeface="+mn-lt"/>
              </a:rPr>
              <a:t>  launching a new product are all tame issues</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chemeClr val="accent6">
                    <a:lumMod val="75000"/>
                  </a:schemeClr>
                </a:solidFill>
                <a:latin typeface="+mn-lt"/>
              </a:rPr>
              <a:t> Management’s role is to engage the appropriate process to </a:t>
            </a:r>
          </a:p>
          <a:p>
            <a:r>
              <a:rPr lang="en-GB" b="1" dirty="0">
                <a:solidFill>
                  <a:schemeClr val="accent6">
                    <a:lumMod val="75000"/>
                  </a:schemeClr>
                </a:solidFill>
                <a:latin typeface="+mn-lt"/>
              </a:rPr>
              <a:t> </a:t>
            </a:r>
            <a:r>
              <a:rPr lang="en-GB" b="1" dirty="0" smtClean="0">
                <a:solidFill>
                  <a:schemeClr val="accent6">
                    <a:lumMod val="75000"/>
                  </a:schemeClr>
                </a:solidFill>
                <a:latin typeface="+mn-lt"/>
              </a:rPr>
              <a:t>  solve the issue: technical leadership</a:t>
            </a:r>
          </a:p>
        </p:txBody>
      </p:sp>
      <p:pic>
        <p:nvPicPr>
          <p:cNvPr id="5" name="Picture 3" descr="C:\Users\Debbie Sorkin\Pictures\Systems Leadership Photos\Papworth Hospital.png"/>
          <p:cNvPicPr>
            <a:picLocks noChangeAspect="1" noChangeArrowheads="1"/>
          </p:cNvPicPr>
          <p:nvPr/>
        </p:nvPicPr>
        <p:blipFill>
          <a:blip r:embed="rId3" cstate="print"/>
          <a:srcRect/>
          <a:stretch>
            <a:fillRect/>
          </a:stretch>
        </p:blipFill>
        <p:spPr bwMode="auto">
          <a:xfrm>
            <a:off x="5610885" y="2899869"/>
            <a:ext cx="3312399" cy="1987440"/>
          </a:xfrm>
          <a:prstGeom prst="rect">
            <a:avLst/>
          </a:prstGeom>
          <a:noFill/>
        </p:spPr>
      </p:pic>
    </p:spTree>
    <p:extLst>
      <p:ext uri="{BB962C8B-B14F-4D97-AF65-F5344CB8AC3E}">
        <p14:creationId xmlns:p14="http://schemas.microsoft.com/office/powerpoint/2010/main" val="2111840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04801" y="-1"/>
            <a:ext cx="7437120" cy="1184367"/>
          </a:xfrm>
        </p:spPr>
        <p:txBody>
          <a:bodyPr/>
          <a:lstStyle/>
          <a:p>
            <a:r>
              <a:rPr lang="en-GB" altLang="en-US" sz="1800" dirty="0" smtClean="0">
                <a:latin typeface="Calibri" pitchFamily="34" charset="0"/>
              </a:rPr>
              <a:t>Why Systems Leadership matters: because</a:t>
            </a:r>
            <a:br>
              <a:rPr lang="en-GB" altLang="en-US" sz="1800" dirty="0" smtClean="0">
                <a:latin typeface="Calibri" pitchFamily="34" charset="0"/>
              </a:rPr>
            </a:br>
            <a:r>
              <a:rPr lang="en-GB" altLang="en-US" sz="1800" dirty="0" smtClean="0">
                <a:latin typeface="Calibri" pitchFamily="34" charset="0"/>
              </a:rPr>
              <a:t>a) you’re not always in charge; </a:t>
            </a:r>
            <a:br>
              <a:rPr lang="en-GB" altLang="en-US" sz="1800" dirty="0" smtClean="0">
                <a:latin typeface="Calibri" pitchFamily="34" charset="0"/>
              </a:rPr>
            </a:br>
            <a:r>
              <a:rPr lang="en-GB" altLang="en-US" sz="1800" dirty="0" smtClean="0">
                <a:latin typeface="Calibri" pitchFamily="34" charset="0"/>
              </a:rPr>
              <a:t>b) ‘no plan survives contact with the enemy’;</a:t>
            </a:r>
            <a:br>
              <a:rPr lang="en-GB" altLang="en-US" sz="1800" dirty="0" smtClean="0">
                <a:latin typeface="Calibri" pitchFamily="34" charset="0"/>
              </a:rPr>
            </a:br>
            <a:r>
              <a:rPr lang="en-GB" altLang="en-US" sz="1800" dirty="0" smtClean="0">
                <a:latin typeface="Calibri" pitchFamily="34" charset="0"/>
              </a:rPr>
              <a:t>c) it’s complex </a:t>
            </a:r>
            <a:endParaRPr lang="en-GB" sz="1800" dirty="0">
              <a:latin typeface="Calibri"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348" y="1622899"/>
            <a:ext cx="8003178" cy="4716237"/>
          </a:xfrm>
          <a:prstGeom prst="rect">
            <a:avLst/>
          </a:prstGeom>
        </p:spPr>
      </p:pic>
    </p:spTree>
    <p:extLst>
      <p:ext uri="{BB962C8B-B14F-4D97-AF65-F5344CB8AC3E}">
        <p14:creationId xmlns:p14="http://schemas.microsoft.com/office/powerpoint/2010/main" val="1538251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60000" y="220722"/>
            <a:ext cx="6480000" cy="583319"/>
          </a:xfrm>
        </p:spPr>
        <p:txBody>
          <a:bodyPr/>
          <a:lstStyle/>
          <a:p>
            <a:r>
              <a:rPr lang="en-GB" altLang="en-US" sz="2600" dirty="0" smtClean="0">
                <a:latin typeface="Calibri" pitchFamily="34" charset="0"/>
              </a:rPr>
              <a:t/>
            </a:r>
            <a:br>
              <a:rPr lang="en-GB" altLang="en-US" sz="2600" dirty="0" smtClean="0">
                <a:latin typeface="Calibri" pitchFamily="34" charset="0"/>
              </a:rPr>
            </a:br>
            <a:r>
              <a:rPr lang="en-GB" altLang="en-US" sz="1800" dirty="0" smtClean="0">
                <a:latin typeface="Calibri" pitchFamily="34" charset="0"/>
              </a:rPr>
              <a:t>Keith </a:t>
            </a:r>
            <a:r>
              <a:rPr lang="en-GB" altLang="en-US" sz="1800" dirty="0" err="1" smtClean="0">
                <a:latin typeface="Calibri" pitchFamily="34" charset="0"/>
              </a:rPr>
              <a:t>Grint</a:t>
            </a:r>
            <a:r>
              <a:rPr lang="en-GB" altLang="en-US" sz="1800" dirty="0" smtClean="0">
                <a:latin typeface="Calibri" pitchFamily="34" charset="0"/>
              </a:rPr>
              <a:t>: Wicked issues: Leadership </a:t>
            </a:r>
            <a:endParaRPr lang="en-GB" sz="1800" dirty="0">
              <a:latin typeface="Calibri" pitchFamily="34" charset="0"/>
            </a:endParaRPr>
          </a:p>
        </p:txBody>
      </p:sp>
      <p:sp>
        <p:nvSpPr>
          <p:cNvPr id="4" name="TextBox 3"/>
          <p:cNvSpPr txBox="1"/>
          <p:nvPr/>
        </p:nvSpPr>
        <p:spPr>
          <a:xfrm>
            <a:off x="241944" y="1328056"/>
            <a:ext cx="6716111" cy="5078313"/>
          </a:xfrm>
          <a:prstGeom prst="rect">
            <a:avLst/>
          </a:prstGeom>
          <a:noFill/>
        </p:spPr>
        <p:txBody>
          <a:bodyPr wrap="square" rtlCol="0">
            <a:spAutoFit/>
          </a:bodyPr>
          <a:lstStyle/>
          <a:p>
            <a:pPr>
              <a:buFont typeface="Arial" pitchFamily="34" charset="0"/>
              <a:buChar char="•"/>
            </a:pPr>
            <a:r>
              <a:rPr lang="en-GB" b="1" dirty="0" smtClean="0">
                <a:solidFill>
                  <a:srgbClr val="003F87"/>
                </a:solidFill>
                <a:latin typeface="+mn-lt"/>
              </a:rPr>
              <a:t>New, recalcitrant or intransigent – you don’t know what to do, you put up with poor systems because you’re used to them or the issues have been around for ever and seem impossible to fix</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Complex – issues can’t be solved in isolation</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Sit outside single hierarchy and across systems</a:t>
            </a:r>
          </a:p>
          <a:p>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No stopping rule and therefore no</a:t>
            </a:r>
          </a:p>
          <a:p>
            <a:r>
              <a:rPr lang="en-GB" b="1" dirty="0" smtClean="0">
                <a:solidFill>
                  <a:srgbClr val="003F87"/>
                </a:solidFill>
                <a:latin typeface="+mn-lt"/>
              </a:rPr>
              <a:t> definition of success</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No right or wrong solutions; rather you </a:t>
            </a:r>
          </a:p>
          <a:p>
            <a:r>
              <a:rPr lang="en-GB" b="1" dirty="0" smtClean="0">
                <a:solidFill>
                  <a:srgbClr val="003F87"/>
                </a:solidFill>
                <a:latin typeface="+mn-lt"/>
              </a:rPr>
              <a:t> aim for progress and better developments</a:t>
            </a:r>
          </a:p>
          <a:p>
            <a:endParaRPr lang="en-GB" b="1" dirty="0" smtClean="0">
              <a:solidFill>
                <a:srgbClr val="003F87"/>
              </a:solidFill>
              <a:latin typeface="+mn-lt"/>
            </a:endParaRPr>
          </a:p>
          <a:p>
            <a:pPr>
              <a:buFont typeface="Arial" pitchFamily="34" charset="0"/>
              <a:buChar char="•"/>
            </a:pPr>
            <a:r>
              <a:rPr lang="en-GB" b="1" dirty="0" smtClean="0">
                <a:solidFill>
                  <a:srgbClr val="003F87"/>
                </a:solidFill>
                <a:latin typeface="+mn-lt"/>
              </a:rPr>
              <a:t>Uncertainty and ambiguity inevitable </a:t>
            </a:r>
          </a:p>
          <a:p>
            <a:pPr>
              <a:buFont typeface="Arial" pitchFamily="34" charset="0"/>
              <a:buChar char="•"/>
            </a:pPr>
            <a:endParaRPr lang="en-GB" b="1" dirty="0" smtClean="0">
              <a:solidFill>
                <a:srgbClr val="003F87"/>
              </a:solidFill>
              <a:latin typeface="+mn-lt"/>
            </a:endParaRPr>
          </a:p>
          <a:p>
            <a:pPr>
              <a:buFont typeface="Arial" pitchFamily="34" charset="0"/>
              <a:buChar char="•"/>
            </a:pPr>
            <a:r>
              <a:rPr lang="en-GB" b="1" dirty="0" smtClean="0">
                <a:solidFill>
                  <a:schemeClr val="accent6">
                    <a:lumMod val="75000"/>
                  </a:schemeClr>
                </a:solidFill>
                <a:latin typeface="+mn-lt"/>
              </a:rPr>
              <a:t> Leadership role is to ask the appropriate question and </a:t>
            </a:r>
          </a:p>
          <a:p>
            <a:r>
              <a:rPr lang="en-GB" b="1" dirty="0" smtClean="0">
                <a:solidFill>
                  <a:schemeClr val="accent6">
                    <a:lumMod val="75000"/>
                  </a:schemeClr>
                </a:solidFill>
                <a:latin typeface="+mn-lt"/>
              </a:rPr>
              <a:t>  engage collaboration: adaptive leadership</a:t>
            </a:r>
          </a:p>
        </p:txBody>
      </p:sp>
      <p:pic>
        <p:nvPicPr>
          <p:cNvPr id="6" name="Picture 2" descr="H:\Communications and Marketing\Photos\Castlebeck and Winterbourne View.jpg"/>
          <p:cNvPicPr>
            <a:picLocks noChangeAspect="1" noChangeArrowheads="1"/>
          </p:cNvPicPr>
          <p:nvPr/>
        </p:nvPicPr>
        <p:blipFill>
          <a:blip r:embed="rId3" cstate="print"/>
          <a:srcRect/>
          <a:stretch>
            <a:fillRect/>
          </a:stretch>
        </p:blipFill>
        <p:spPr bwMode="auto">
          <a:xfrm>
            <a:off x="5682048" y="3129074"/>
            <a:ext cx="3135010" cy="1994720"/>
          </a:xfrm>
          <a:prstGeom prst="rect">
            <a:avLst/>
          </a:prstGeom>
          <a:noFill/>
          <a:ln w="9525">
            <a:noFill/>
            <a:miter lim="800000"/>
            <a:headEnd/>
            <a:tailEnd/>
          </a:ln>
        </p:spPr>
      </p:pic>
    </p:spTree>
    <p:extLst>
      <p:ext uri="{BB962C8B-B14F-4D97-AF65-F5344CB8AC3E}">
        <p14:creationId xmlns:p14="http://schemas.microsoft.com/office/powerpoint/2010/main" val="3786263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13509" y="111540"/>
            <a:ext cx="7437120" cy="950906"/>
          </a:xfrm>
        </p:spPr>
        <p:txBody>
          <a:bodyPr/>
          <a:lstStyle/>
          <a:p>
            <a:r>
              <a:rPr lang="en-GB" altLang="en-US" sz="1800" dirty="0" smtClean="0">
                <a:latin typeface="Calibri" pitchFamily="34" charset="0"/>
              </a:rPr>
              <a:t>And you’re increasingly likely to come across it if you’re trying to deal/</a:t>
            </a:r>
            <a:br>
              <a:rPr lang="en-GB" altLang="en-US" sz="1800" dirty="0" smtClean="0">
                <a:latin typeface="Calibri" pitchFamily="34" charset="0"/>
              </a:rPr>
            </a:br>
            <a:r>
              <a:rPr lang="en-GB" altLang="en-US" sz="1800" dirty="0" smtClean="0">
                <a:latin typeface="Calibri" pitchFamily="34" charset="0"/>
              </a:rPr>
              <a:t>work with public services </a:t>
            </a:r>
            <a:br>
              <a:rPr lang="en-GB" altLang="en-US" sz="1800" dirty="0" smtClean="0">
                <a:latin typeface="Calibri" pitchFamily="34" charset="0"/>
              </a:rPr>
            </a:br>
            <a:endParaRPr lang="en-GB" sz="1800" dirty="0">
              <a:latin typeface="Calibri" pitchFamily="34" charset="0"/>
            </a:endParaRPr>
          </a:p>
        </p:txBody>
      </p:sp>
      <p:sp>
        <p:nvSpPr>
          <p:cNvPr id="4" name="TextBox 3"/>
          <p:cNvSpPr txBox="1"/>
          <p:nvPr/>
        </p:nvSpPr>
        <p:spPr>
          <a:xfrm>
            <a:off x="2856411" y="1371823"/>
            <a:ext cx="6141361" cy="5509200"/>
          </a:xfrm>
          <a:prstGeom prst="rect">
            <a:avLst/>
          </a:prstGeom>
          <a:noFill/>
        </p:spPr>
        <p:txBody>
          <a:bodyPr wrap="square" rtlCol="0">
            <a:spAutoFit/>
          </a:bodyPr>
          <a:lstStyle/>
          <a:p>
            <a:r>
              <a:rPr lang="en-GB" sz="1600" b="1" dirty="0" smtClean="0">
                <a:solidFill>
                  <a:srgbClr val="003F87"/>
                </a:solidFill>
                <a:latin typeface="+mn-lt"/>
              </a:rPr>
              <a:t>“The complexity of the system within which public health operates, and the move towards place-based working, supports the continuing and growing need for a skillset that means that public health professionals can work across organisations.”</a:t>
            </a:r>
          </a:p>
          <a:p>
            <a:r>
              <a:rPr lang="en-GB" sz="1600" b="1" dirty="0" smtClean="0">
                <a:solidFill>
                  <a:schemeClr val="accent6">
                    <a:lumMod val="75000"/>
                  </a:schemeClr>
                </a:solidFill>
                <a:latin typeface="+mn-lt"/>
              </a:rPr>
              <a:t>Strengthening systems thinking and leadership is one of five key and interlocking themes in ‘Fit for the Future: A review of the public health workforce’, PHE May 2016</a:t>
            </a:r>
            <a:endParaRPr lang="en-GB" b="1" dirty="0" smtClean="0">
              <a:solidFill>
                <a:schemeClr val="accent6">
                  <a:lumMod val="75000"/>
                </a:schemeClr>
              </a:solidFill>
            </a:endParaRPr>
          </a:p>
          <a:p>
            <a:endParaRPr lang="en-GB" sz="1600" b="1" dirty="0" smtClean="0">
              <a:solidFill>
                <a:srgbClr val="003F87"/>
              </a:solidFill>
              <a:latin typeface="+mn-lt"/>
            </a:endParaRPr>
          </a:p>
          <a:p>
            <a:endParaRPr lang="en-GB" sz="1600" b="1" dirty="0" smtClean="0">
              <a:solidFill>
                <a:srgbClr val="003F87"/>
              </a:solidFill>
              <a:latin typeface="+mn-lt"/>
            </a:endParaRPr>
          </a:p>
          <a:p>
            <a:r>
              <a:rPr lang="en-GB" sz="1600" b="1" dirty="0" smtClean="0">
                <a:solidFill>
                  <a:srgbClr val="003F87"/>
                </a:solidFill>
                <a:latin typeface="+mn-lt"/>
              </a:rPr>
              <a:t>“Local system leadership is required to ensure that the totality of public resources are brought together to address shared priorities for health improvement.”</a:t>
            </a:r>
          </a:p>
          <a:p>
            <a:r>
              <a:rPr lang="en-GB" sz="1600" b="1" dirty="0">
                <a:solidFill>
                  <a:schemeClr val="accent6">
                    <a:lumMod val="75000"/>
                  </a:schemeClr>
                </a:solidFill>
                <a:latin typeface="+mn-lt"/>
              </a:rPr>
              <a:t>LGA Health and Wellbeing Boards Diagnostic Tool </a:t>
            </a:r>
            <a:r>
              <a:rPr lang="en-GB" sz="1600" b="1" dirty="0" smtClean="0">
                <a:solidFill>
                  <a:schemeClr val="accent6">
                    <a:lumMod val="75000"/>
                  </a:schemeClr>
                </a:solidFill>
                <a:latin typeface="+mn-lt"/>
              </a:rPr>
              <a:t>2016/17</a:t>
            </a:r>
          </a:p>
          <a:p>
            <a:endParaRPr lang="en-GB" sz="1600" b="1" dirty="0" smtClean="0">
              <a:solidFill>
                <a:schemeClr val="accent6">
                  <a:lumMod val="75000"/>
                </a:schemeClr>
              </a:solidFill>
              <a:latin typeface="+mn-lt"/>
            </a:endParaRPr>
          </a:p>
          <a:p>
            <a:endParaRPr lang="en-GB" sz="1600" b="1" dirty="0">
              <a:solidFill>
                <a:schemeClr val="accent6">
                  <a:lumMod val="75000"/>
                </a:schemeClr>
              </a:solidFill>
              <a:latin typeface="+mn-lt"/>
            </a:endParaRPr>
          </a:p>
          <a:p>
            <a:r>
              <a:rPr lang="en-GB" sz="1600" b="1" dirty="0" smtClean="0">
                <a:solidFill>
                  <a:srgbClr val="003F87"/>
                </a:solidFill>
                <a:latin typeface="+mn-lt"/>
              </a:rPr>
              <a:t>“</a:t>
            </a:r>
            <a:r>
              <a:rPr lang="en-GB" sz="1600" b="1" dirty="0">
                <a:solidFill>
                  <a:srgbClr val="003F87"/>
                </a:solidFill>
                <a:latin typeface="+mn-lt"/>
              </a:rPr>
              <a:t>System leadership is needed…it involves…developing a shared vision…learning and adapting…and having an open and iterative process that harnesses the energies of clinicians, patients, carers, </a:t>
            </a:r>
            <a:r>
              <a:rPr lang="en-GB" sz="1600" b="1" dirty="0" smtClean="0">
                <a:solidFill>
                  <a:srgbClr val="003F87"/>
                </a:solidFill>
                <a:latin typeface="+mn-lt"/>
              </a:rPr>
              <a:t>citizens…independent </a:t>
            </a:r>
            <a:r>
              <a:rPr lang="en-GB" sz="1600" b="1" dirty="0">
                <a:solidFill>
                  <a:srgbClr val="003F87"/>
                </a:solidFill>
                <a:latin typeface="+mn-lt"/>
              </a:rPr>
              <a:t>and voluntary sectors, and local government…”</a:t>
            </a:r>
          </a:p>
          <a:p>
            <a:r>
              <a:rPr lang="en-GB" sz="1600" b="1" dirty="0">
                <a:solidFill>
                  <a:schemeClr val="accent6">
                    <a:lumMod val="75000"/>
                  </a:schemeClr>
                </a:solidFill>
                <a:latin typeface="+mn-lt"/>
              </a:rPr>
              <a:t>NHS Planning Guidance to 2020/21, December 2015</a:t>
            </a:r>
          </a:p>
          <a:p>
            <a:endParaRPr lang="en-GB" sz="1600" b="1" dirty="0">
              <a:solidFill>
                <a:schemeClr val="accent6">
                  <a:lumMod val="75000"/>
                </a:schemeClr>
              </a:solidFill>
              <a:latin typeface="+mn-lt"/>
            </a:endParaRPr>
          </a:p>
          <a:p>
            <a:endParaRPr lang="en-GB" sz="1600" b="1" dirty="0">
              <a:solidFill>
                <a:srgbClr val="003F87"/>
              </a:solidFill>
              <a:latin typeface="+mn-l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1" y="4987046"/>
            <a:ext cx="1079862" cy="1420745"/>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509" y="3656934"/>
            <a:ext cx="1534553" cy="941192"/>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700" y="1708923"/>
            <a:ext cx="2551765" cy="1121364"/>
          </a:xfrm>
          <a:prstGeom prst="rect">
            <a:avLst/>
          </a:prstGeom>
        </p:spPr>
      </p:pic>
    </p:spTree>
    <p:extLst>
      <p:ext uri="{BB962C8B-B14F-4D97-AF65-F5344CB8AC3E}">
        <p14:creationId xmlns:p14="http://schemas.microsoft.com/office/powerpoint/2010/main" val="398517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87296" y="69669"/>
            <a:ext cx="6771150" cy="955091"/>
          </a:xfrm>
        </p:spPr>
        <p:txBody>
          <a:bodyPr/>
          <a:lstStyle/>
          <a:p>
            <a:r>
              <a:rPr lang="en-GB" altLang="en-US" sz="1800" dirty="0" smtClean="0">
                <a:latin typeface="Calibri" pitchFamily="34" charset="0"/>
              </a:rPr>
              <a:t>Overall purpose of the Masterclass: for you to learn about, and be able to use, Systems Leadership approaches in your system – including spotting what might be really going on </a:t>
            </a:r>
            <a:endParaRPr lang="en-GB" sz="1800" dirty="0">
              <a:latin typeface="Calibri" pitchFamily="34" charset="0"/>
            </a:endParaRPr>
          </a:p>
        </p:txBody>
      </p:sp>
      <p:sp>
        <p:nvSpPr>
          <p:cNvPr id="5" name="Content Placeholder 4"/>
          <p:cNvSpPr>
            <a:spLocks noGrp="1"/>
          </p:cNvSpPr>
          <p:nvPr>
            <p:ph idx="1"/>
          </p:nvPr>
        </p:nvSpPr>
        <p:spPr>
          <a:xfrm>
            <a:off x="126124" y="1024760"/>
            <a:ext cx="8828690" cy="5139869"/>
          </a:xfrm>
        </p:spPr>
        <p:txBody>
          <a:bodyPr/>
          <a:lstStyle/>
          <a:p>
            <a:pPr>
              <a:spcAft>
                <a:spcPts val="0"/>
              </a:spcAft>
            </a:pPr>
            <a:endParaRPr lang="en-GB" sz="2200" b="1" dirty="0" smtClean="0">
              <a:solidFill>
                <a:schemeClr val="accent6">
                  <a:lumMod val="75000"/>
                </a:schemeClr>
              </a:solidFill>
            </a:endParaRPr>
          </a:p>
          <a:p>
            <a:pPr>
              <a:spcAft>
                <a:spcPts val="0"/>
              </a:spcAft>
            </a:pPr>
            <a:r>
              <a:rPr lang="en-GB" sz="2200" b="1" dirty="0" smtClean="0">
                <a:solidFill>
                  <a:schemeClr val="accent6">
                    <a:lumMod val="75000"/>
                  </a:schemeClr>
                </a:solidFill>
              </a:rPr>
              <a:t>  </a:t>
            </a:r>
            <a:r>
              <a:rPr lang="en-GB" sz="2200" b="1" dirty="0" smtClean="0">
                <a:solidFill>
                  <a:schemeClr val="accent6">
                    <a:lumMod val="75000"/>
                  </a:schemeClr>
                </a:solidFill>
                <a:latin typeface="+mn-lt"/>
              </a:rPr>
              <a:t> </a:t>
            </a:r>
            <a:endParaRPr lang="en-GB" sz="1800" b="1" dirty="0" smtClean="0">
              <a:solidFill>
                <a:schemeClr val="accent6">
                  <a:lumMod val="75000"/>
                </a:schemeClr>
              </a:solidFill>
              <a:latin typeface="+mn-lt"/>
            </a:endParaRPr>
          </a:p>
          <a:p>
            <a:pPr marL="1057275" lvl="2" indent="-342900">
              <a:spcAft>
                <a:spcPts val="0"/>
              </a:spcAft>
              <a:buFont typeface="Courier New" panose="02070309020205020404" pitchFamily="49" charset="0"/>
              <a:buChar char="o"/>
            </a:pPr>
            <a:r>
              <a:rPr lang="en-GB" sz="1800" b="1" dirty="0" smtClean="0">
                <a:solidFill>
                  <a:schemeClr val="accent6">
                    <a:lumMod val="75000"/>
                  </a:schemeClr>
                </a:solidFill>
                <a:latin typeface="+mn-lt"/>
              </a:rPr>
              <a:t>Session 1: </a:t>
            </a:r>
            <a:r>
              <a:rPr lang="en-GB" sz="1800" b="1" dirty="0" smtClean="0">
                <a:latin typeface="+mn-lt"/>
              </a:rPr>
              <a:t>Complexity and wicked issues: background to Systems Leadership: what it is, how it works, when to use it </a:t>
            </a:r>
          </a:p>
          <a:p>
            <a:pPr marL="1057275" lvl="2" indent="-342900">
              <a:spcAft>
                <a:spcPts val="0"/>
              </a:spcAft>
              <a:buFont typeface="Courier New" panose="02070309020205020404" pitchFamily="49" charset="0"/>
              <a:buChar char="o"/>
            </a:pPr>
            <a:endParaRPr lang="en-GB" sz="1800" b="1" dirty="0" smtClean="0">
              <a:latin typeface="+mn-lt"/>
            </a:endParaRPr>
          </a:p>
          <a:p>
            <a:pPr marL="1057275" lvl="2" indent="-342900">
              <a:spcAft>
                <a:spcPts val="0"/>
              </a:spcAft>
              <a:buFont typeface="Courier New" panose="02070309020205020404" pitchFamily="49" charset="0"/>
              <a:buChar char="o"/>
            </a:pPr>
            <a:endParaRPr lang="en-GB" sz="1800" b="1" dirty="0">
              <a:latin typeface="+mn-lt"/>
            </a:endParaRPr>
          </a:p>
          <a:p>
            <a:pPr marL="1057275" lvl="2" indent="-342900">
              <a:spcAft>
                <a:spcPts val="0"/>
              </a:spcAft>
              <a:buFont typeface="Courier New" panose="02070309020205020404" pitchFamily="49" charset="0"/>
              <a:buChar char="o"/>
            </a:pPr>
            <a:r>
              <a:rPr lang="en-GB" sz="1800" b="1" dirty="0" smtClean="0">
                <a:solidFill>
                  <a:schemeClr val="accent6">
                    <a:lumMod val="75000"/>
                  </a:schemeClr>
                </a:solidFill>
                <a:latin typeface="+mn-lt"/>
              </a:rPr>
              <a:t>Session 2: </a:t>
            </a:r>
            <a:r>
              <a:rPr lang="en-GB" sz="1800" b="1" dirty="0" smtClean="0">
                <a:latin typeface="+mn-lt"/>
              </a:rPr>
              <a:t>How to deal with wicked issues: learning from research and projects  around the country; practical lessons in systems behaviours, what works and what doesn’t</a:t>
            </a:r>
          </a:p>
          <a:p>
            <a:pPr lvl="2" indent="0">
              <a:spcAft>
                <a:spcPts val="0"/>
              </a:spcAft>
              <a:buNone/>
            </a:pPr>
            <a:endParaRPr lang="en-GB" sz="1800" b="1" dirty="0" smtClean="0">
              <a:latin typeface="+mn-lt"/>
            </a:endParaRPr>
          </a:p>
          <a:p>
            <a:pPr lvl="2" indent="0">
              <a:spcAft>
                <a:spcPts val="0"/>
              </a:spcAft>
              <a:buNone/>
            </a:pPr>
            <a:endParaRPr lang="en-GB" sz="1800" b="1" dirty="0">
              <a:latin typeface="+mn-lt"/>
            </a:endParaRPr>
          </a:p>
          <a:p>
            <a:pPr marL="1057275" lvl="2" indent="-342900">
              <a:spcAft>
                <a:spcPts val="0"/>
              </a:spcAft>
              <a:buFont typeface="Courier New" panose="02070309020205020404" pitchFamily="49" charset="0"/>
              <a:buChar char="o"/>
            </a:pPr>
            <a:r>
              <a:rPr lang="en-GB" sz="1800" b="1" dirty="0" smtClean="0">
                <a:solidFill>
                  <a:schemeClr val="accent6">
                    <a:lumMod val="75000"/>
                  </a:schemeClr>
                </a:solidFill>
                <a:latin typeface="+mn-lt"/>
              </a:rPr>
              <a:t>Session 3: </a:t>
            </a:r>
            <a:r>
              <a:rPr lang="en-GB" sz="1800" b="1" dirty="0" smtClean="0">
                <a:latin typeface="+mn-lt"/>
              </a:rPr>
              <a:t>Getting started and trying it out: an exercise in framing and reframing</a:t>
            </a:r>
          </a:p>
          <a:p>
            <a:pPr lvl="2" indent="0">
              <a:spcAft>
                <a:spcPts val="0"/>
              </a:spcAft>
              <a:buNone/>
            </a:pPr>
            <a:endParaRPr lang="en-GB" sz="1800" b="1" dirty="0" smtClean="0">
              <a:solidFill>
                <a:schemeClr val="accent6">
                  <a:lumMod val="75000"/>
                </a:schemeClr>
              </a:solidFill>
              <a:latin typeface="+mn-lt"/>
            </a:endParaRPr>
          </a:p>
          <a:p>
            <a:pPr lvl="2" indent="0">
              <a:spcAft>
                <a:spcPts val="0"/>
              </a:spcAft>
              <a:buNone/>
            </a:pPr>
            <a:endParaRPr lang="en-GB" sz="1800" b="1" dirty="0" smtClean="0">
              <a:solidFill>
                <a:schemeClr val="accent6">
                  <a:lumMod val="75000"/>
                </a:schemeClr>
              </a:solidFill>
              <a:latin typeface="+mn-lt"/>
            </a:endParaRPr>
          </a:p>
          <a:p>
            <a:pPr marL="1057275" lvl="2" indent="-342900">
              <a:spcAft>
                <a:spcPts val="0"/>
              </a:spcAft>
              <a:buFont typeface="Courier New" panose="02070309020205020404" pitchFamily="49" charset="0"/>
              <a:buChar char="o"/>
            </a:pPr>
            <a:r>
              <a:rPr lang="en-GB" sz="1800" b="1" dirty="0" smtClean="0">
                <a:latin typeface="+mn-lt"/>
              </a:rPr>
              <a:t>At each stage, there’ll be an opportunity to reflect and discuss what this means for you, and about how you might make some real progress, even if (especially if?) you’re not feeling like a medal-winner at the moment</a:t>
            </a:r>
            <a:endParaRPr lang="en-GB" sz="1800" b="1" dirty="0">
              <a:latin typeface="+mn-lt"/>
            </a:endParaRPr>
          </a:p>
          <a:p>
            <a:pPr lvl="2" indent="0">
              <a:spcAft>
                <a:spcPts val="0"/>
              </a:spcAft>
              <a:buNone/>
            </a:pPr>
            <a:endParaRPr lang="en-GB" b="1" dirty="0"/>
          </a:p>
        </p:txBody>
      </p:sp>
    </p:spTree>
    <p:extLst>
      <p:ext uri="{BB962C8B-B14F-4D97-AF65-F5344CB8AC3E}">
        <p14:creationId xmlns:p14="http://schemas.microsoft.com/office/powerpoint/2010/main" val="232622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5" y="185883"/>
            <a:ext cx="7885366" cy="667558"/>
          </a:xfrm>
        </p:spPr>
        <p:txBody>
          <a:bodyPr/>
          <a:lstStyle/>
          <a:p>
            <a:r>
              <a:rPr lang="en-GB" altLang="en-US" sz="1800" dirty="0" smtClean="0">
                <a:latin typeface="Calibri" pitchFamily="34" charset="0"/>
              </a:rPr>
              <a:t>Using Systems Leadership to Shape Change</a:t>
            </a:r>
            <a:br>
              <a:rPr lang="en-GB" altLang="en-US" sz="1800" dirty="0" smtClean="0">
                <a:latin typeface="Calibri" pitchFamily="34" charset="0"/>
              </a:rPr>
            </a:br>
            <a:r>
              <a:rPr lang="en-GB" altLang="en-US" sz="1800" dirty="0" smtClean="0">
                <a:latin typeface="Calibri" pitchFamily="34" charset="0"/>
              </a:rPr>
              <a:t>Introductory Masterclass    </a:t>
            </a:r>
            <a:endParaRPr lang="en-GB" sz="1800" dirty="0">
              <a:latin typeface="+mj-lt"/>
            </a:endParaRPr>
          </a:p>
        </p:txBody>
      </p:sp>
      <p:sp>
        <p:nvSpPr>
          <p:cNvPr id="3" name="Content Placeholder 2"/>
          <p:cNvSpPr>
            <a:spLocks noGrp="1"/>
          </p:cNvSpPr>
          <p:nvPr>
            <p:ph idx="1"/>
          </p:nvPr>
        </p:nvSpPr>
        <p:spPr>
          <a:xfrm>
            <a:off x="360365" y="1529255"/>
            <a:ext cx="8493125" cy="3554819"/>
          </a:xfrm>
        </p:spPr>
        <p:txBody>
          <a:bodyPr/>
          <a:lstStyle/>
          <a:p>
            <a:pPr marL="252580" indent="-252580">
              <a:spcBef>
                <a:spcPts val="0"/>
              </a:spcBef>
              <a:spcAft>
                <a:spcPts val="0"/>
              </a:spcAft>
            </a:pPr>
            <a:endParaRPr lang="en-US" b="1" dirty="0" smtClean="0"/>
          </a:p>
          <a:p>
            <a:pPr algn="ctr">
              <a:spcBef>
                <a:spcPts val="0"/>
              </a:spcBef>
              <a:spcAft>
                <a:spcPts val="0"/>
              </a:spcAft>
            </a:pPr>
            <a:endParaRPr lang="en-US" b="1" dirty="0" smtClean="0">
              <a:solidFill>
                <a:schemeClr val="accent6">
                  <a:lumMod val="75000"/>
                </a:schemeClr>
              </a:solidFill>
            </a:endParaRPr>
          </a:p>
          <a:p>
            <a:pPr algn="ctr">
              <a:spcBef>
                <a:spcPts val="0"/>
              </a:spcBef>
              <a:spcAft>
                <a:spcPts val="0"/>
              </a:spcAft>
            </a:pPr>
            <a:endParaRPr lang="en-US" b="1" dirty="0" smtClean="0">
              <a:solidFill>
                <a:schemeClr val="accent6">
                  <a:lumMod val="75000"/>
                </a:schemeClr>
              </a:solidFill>
            </a:endParaRPr>
          </a:p>
          <a:p>
            <a:pPr algn="ctr">
              <a:spcBef>
                <a:spcPts val="0"/>
              </a:spcBef>
              <a:spcAft>
                <a:spcPts val="0"/>
              </a:spcAft>
            </a:pPr>
            <a:r>
              <a:rPr lang="en-US" b="1" dirty="0" smtClean="0">
                <a:solidFill>
                  <a:schemeClr val="accent6">
                    <a:lumMod val="75000"/>
                  </a:schemeClr>
                </a:solidFill>
                <a:latin typeface="+mn-lt"/>
              </a:rPr>
              <a:t>Session 1</a:t>
            </a:r>
          </a:p>
          <a:p>
            <a:pPr algn="ctr">
              <a:spcBef>
                <a:spcPts val="0"/>
              </a:spcBef>
              <a:spcAft>
                <a:spcPts val="0"/>
              </a:spcAft>
            </a:pPr>
            <a:endParaRPr lang="en-US" b="1" dirty="0">
              <a:solidFill>
                <a:schemeClr val="accent6">
                  <a:lumMod val="75000"/>
                </a:schemeClr>
              </a:solidFill>
              <a:latin typeface="+mn-lt"/>
            </a:endParaRPr>
          </a:p>
          <a:p>
            <a:pPr algn="ctr">
              <a:spcBef>
                <a:spcPts val="0"/>
              </a:spcBef>
              <a:spcAft>
                <a:spcPts val="0"/>
              </a:spcAft>
            </a:pPr>
            <a:r>
              <a:rPr lang="en-US" b="1" dirty="0" smtClean="0">
                <a:solidFill>
                  <a:schemeClr val="accent6">
                    <a:lumMod val="75000"/>
                  </a:schemeClr>
                </a:solidFill>
                <a:latin typeface="+mn-lt"/>
              </a:rPr>
              <a:t>Leading in Complexity:</a:t>
            </a:r>
          </a:p>
          <a:p>
            <a:pPr algn="ctr">
              <a:spcBef>
                <a:spcPts val="0"/>
              </a:spcBef>
              <a:spcAft>
                <a:spcPts val="0"/>
              </a:spcAft>
            </a:pPr>
            <a:endParaRPr lang="en-US" b="1" dirty="0" smtClean="0">
              <a:solidFill>
                <a:schemeClr val="accent6">
                  <a:lumMod val="75000"/>
                </a:schemeClr>
              </a:solidFill>
              <a:latin typeface="+mn-lt"/>
            </a:endParaRPr>
          </a:p>
          <a:p>
            <a:pPr algn="ctr">
              <a:spcBef>
                <a:spcPts val="0"/>
              </a:spcBef>
              <a:spcAft>
                <a:spcPts val="0"/>
              </a:spcAft>
            </a:pPr>
            <a:r>
              <a:rPr lang="en-US" b="1" dirty="0" smtClean="0">
                <a:solidFill>
                  <a:schemeClr val="accent6">
                    <a:lumMod val="75000"/>
                  </a:schemeClr>
                </a:solidFill>
                <a:latin typeface="+mn-lt"/>
              </a:rPr>
              <a:t>Living Systems and Wicked Issues</a:t>
            </a:r>
          </a:p>
          <a:p>
            <a:pPr marL="252580" indent="-252580">
              <a:spcBef>
                <a:spcPts val="1768"/>
              </a:spcBef>
              <a:spcAft>
                <a:spcPts val="0"/>
              </a:spcAft>
              <a:buFont typeface="Arial" pitchFamily="34" charset="0"/>
              <a:buChar char="•"/>
            </a:pPr>
            <a:endParaRPr lang="en-GB" dirty="0"/>
          </a:p>
        </p:txBody>
      </p:sp>
    </p:spTree>
    <p:extLst>
      <p:ext uri="{BB962C8B-B14F-4D97-AF65-F5344CB8AC3E}">
        <p14:creationId xmlns:p14="http://schemas.microsoft.com/office/powerpoint/2010/main" val="3506919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59999" y="1"/>
            <a:ext cx="7172915" cy="844730"/>
          </a:xfrm>
        </p:spPr>
        <p:txBody>
          <a:bodyPr/>
          <a:lstStyle/>
          <a:p>
            <a:r>
              <a:rPr lang="en-GB" altLang="en-US" sz="1800" dirty="0" smtClean="0">
                <a:latin typeface="Calibri" pitchFamily="34" charset="0"/>
              </a:rPr>
              <a:t>Context: the issues that people are wrestling with in public services </a:t>
            </a:r>
            <a:br>
              <a:rPr lang="en-GB" altLang="en-US" sz="1800" dirty="0" smtClean="0">
                <a:latin typeface="Calibri" pitchFamily="34" charset="0"/>
              </a:rPr>
            </a:br>
            <a:r>
              <a:rPr lang="en-GB" altLang="en-US" sz="1800" dirty="0" smtClean="0">
                <a:latin typeface="Calibri" pitchFamily="34" charset="0"/>
              </a:rPr>
              <a:t>are increasingly complex </a:t>
            </a:r>
            <a:endParaRPr lang="en-GB" sz="1800" dirty="0">
              <a:latin typeface="Calibri" pitchFamily="34" charset="0"/>
            </a:endParaRPr>
          </a:p>
        </p:txBody>
      </p:sp>
      <p:sp>
        <p:nvSpPr>
          <p:cNvPr id="5" name="Content Placeholder 4"/>
          <p:cNvSpPr>
            <a:spLocks noGrp="1"/>
          </p:cNvSpPr>
          <p:nvPr>
            <p:ph idx="1"/>
          </p:nvPr>
        </p:nvSpPr>
        <p:spPr>
          <a:xfrm>
            <a:off x="264666" y="1371600"/>
            <a:ext cx="8618077" cy="5262979"/>
          </a:xfrm>
        </p:spPr>
        <p:txBody>
          <a:bodyPr/>
          <a:lstStyle/>
          <a:p>
            <a:pPr marL="285750" indent="-285750">
              <a:spcAft>
                <a:spcPts val="0"/>
              </a:spcAft>
              <a:buFont typeface="Arial" panose="020B0604020202020204" pitchFamily="34" charset="0"/>
              <a:buChar char="•"/>
            </a:pPr>
            <a:r>
              <a:rPr lang="en-GB" sz="1800" b="1" dirty="0" smtClean="0">
                <a:latin typeface="+mn-lt"/>
              </a:rPr>
              <a:t>Struggle to </a:t>
            </a:r>
            <a:r>
              <a:rPr lang="en-GB" sz="1800" b="1" dirty="0" smtClean="0">
                <a:solidFill>
                  <a:schemeClr val="accent6">
                    <a:lumMod val="75000"/>
                  </a:schemeClr>
                </a:solidFill>
                <a:latin typeface="+mn-lt"/>
              </a:rPr>
              <a:t>match growing demand with smaller resource pot:</a:t>
            </a:r>
            <a:r>
              <a:rPr lang="en-GB" sz="1800" b="1" dirty="0" smtClean="0">
                <a:latin typeface="+mn-lt"/>
              </a:rPr>
              <a:t>  </a:t>
            </a:r>
          </a:p>
          <a:p>
            <a:pPr>
              <a:spcAft>
                <a:spcPts val="0"/>
              </a:spcAft>
            </a:pPr>
            <a:r>
              <a:rPr lang="en-GB" sz="1800" b="1" dirty="0" smtClean="0">
                <a:latin typeface="+mn-lt"/>
              </a:rPr>
              <a:t>     NHS financial gap is growing and impact is increasingly visible </a:t>
            </a:r>
            <a:r>
              <a:rPr lang="en-GB" sz="1800" b="1" i="1" dirty="0" smtClean="0">
                <a:latin typeface="+mn-lt"/>
              </a:rPr>
              <a:t>(</a:t>
            </a:r>
            <a:r>
              <a:rPr lang="en-GB" sz="1800" b="1" dirty="0" smtClean="0">
                <a:latin typeface="+mn-lt"/>
              </a:rPr>
              <a:t>A&amp;E, </a:t>
            </a:r>
            <a:r>
              <a:rPr lang="en-GB" sz="1800" b="1" i="1" dirty="0" smtClean="0">
                <a:latin typeface="+mn-lt"/>
              </a:rPr>
              <a:t>de facto </a:t>
            </a:r>
            <a:r>
              <a:rPr lang="en-GB" sz="1800" b="1" dirty="0" smtClean="0">
                <a:latin typeface="+mn-lt"/>
              </a:rPr>
              <a:t>rationing in </a:t>
            </a:r>
          </a:p>
          <a:p>
            <a:pPr>
              <a:spcAft>
                <a:spcPts val="0"/>
              </a:spcAft>
            </a:pPr>
            <a:r>
              <a:rPr lang="en-GB" sz="1800" b="1" dirty="0" smtClean="0">
                <a:latin typeface="+mn-lt"/>
              </a:rPr>
              <a:t>     many places for elective care, staff shortages, departmental closures, reconfiguration). </a:t>
            </a:r>
          </a:p>
          <a:p>
            <a:pPr>
              <a:spcAft>
                <a:spcPts val="0"/>
              </a:spcAft>
            </a:pPr>
            <a:r>
              <a:rPr lang="en-GB" sz="1800" b="1" dirty="0" smtClean="0">
                <a:latin typeface="+mn-lt"/>
              </a:rPr>
              <a:t>     Mirrored in other public services (e.g. local </a:t>
            </a:r>
            <a:r>
              <a:rPr lang="en-GB" sz="1800" b="1" dirty="0" err="1" smtClean="0">
                <a:latin typeface="+mn-lt"/>
              </a:rPr>
              <a:t>govt</a:t>
            </a:r>
            <a:r>
              <a:rPr lang="en-GB" sz="1800" b="1" dirty="0" smtClean="0">
                <a:latin typeface="+mn-lt"/>
              </a:rPr>
              <a:t> facing c £10bn in unfunded costs by </a:t>
            </a:r>
          </a:p>
          <a:p>
            <a:pPr>
              <a:spcAft>
                <a:spcPts val="0"/>
              </a:spcAft>
            </a:pPr>
            <a:r>
              <a:rPr lang="en-GB" sz="1800" b="1" dirty="0" smtClean="0">
                <a:latin typeface="+mn-lt"/>
              </a:rPr>
              <a:t>     2019-20, cuts falling heavily on social care and VCS) </a:t>
            </a:r>
          </a:p>
          <a:p>
            <a:pPr>
              <a:spcAft>
                <a:spcPts val="0"/>
              </a:spcAft>
            </a:pPr>
            <a:endParaRPr lang="en-GB" sz="1800" b="1" dirty="0">
              <a:latin typeface="+mn-lt"/>
            </a:endParaRPr>
          </a:p>
          <a:p>
            <a:pPr marL="285750" indent="-285750">
              <a:spcAft>
                <a:spcPts val="0"/>
              </a:spcAft>
              <a:buFont typeface="Arial" panose="020B0604020202020204" pitchFamily="34" charset="0"/>
              <a:buChar char="•"/>
            </a:pPr>
            <a:r>
              <a:rPr lang="en-GB" sz="1800" b="1" dirty="0" smtClean="0">
                <a:latin typeface="+mn-lt"/>
              </a:rPr>
              <a:t>Implications around unmet need and statutory responsibilities</a:t>
            </a:r>
          </a:p>
          <a:p>
            <a:pPr>
              <a:spcAft>
                <a:spcPts val="0"/>
              </a:spcAft>
            </a:pPr>
            <a:endParaRPr lang="en-GB" sz="1800" b="1" dirty="0" smtClean="0">
              <a:latin typeface="+mn-lt"/>
            </a:endParaRPr>
          </a:p>
          <a:p>
            <a:pPr>
              <a:spcAft>
                <a:spcPts val="0"/>
              </a:spcAft>
              <a:buFont typeface="Arial" pitchFamily="34" charset="0"/>
              <a:buChar char="•"/>
            </a:pPr>
            <a:r>
              <a:rPr lang="en-GB" sz="1800" b="1" dirty="0" smtClean="0">
                <a:latin typeface="+mn-lt"/>
              </a:rPr>
              <a:t>    Emphasis on integration, but seen in terms of </a:t>
            </a:r>
            <a:r>
              <a:rPr lang="en-GB" sz="1800" b="1" dirty="0" smtClean="0">
                <a:solidFill>
                  <a:schemeClr val="accent6">
                    <a:lumMod val="75000"/>
                  </a:schemeClr>
                </a:solidFill>
                <a:latin typeface="+mn-lt"/>
              </a:rPr>
              <a:t>structures</a:t>
            </a:r>
            <a:endParaRPr lang="en-GB" sz="1800" b="1" dirty="0" smtClean="0">
              <a:latin typeface="+mn-lt"/>
            </a:endParaRPr>
          </a:p>
          <a:p>
            <a:pPr>
              <a:spcAft>
                <a:spcPts val="0"/>
              </a:spcAft>
              <a:buFont typeface="Arial" pitchFamily="34" charset="0"/>
              <a:buChar char="•"/>
            </a:pPr>
            <a:endParaRPr lang="en-GB" sz="1800" b="1" dirty="0">
              <a:latin typeface="+mn-lt"/>
            </a:endParaRPr>
          </a:p>
          <a:p>
            <a:pPr>
              <a:spcAft>
                <a:spcPts val="0"/>
              </a:spcAft>
              <a:buFont typeface="Arial" pitchFamily="34" charset="0"/>
              <a:buChar char="•"/>
            </a:pPr>
            <a:r>
              <a:rPr lang="en-GB" sz="1800" b="1" dirty="0" smtClean="0">
                <a:latin typeface="+mn-lt"/>
              </a:rPr>
              <a:t>    Additional fluidity brought about by </a:t>
            </a:r>
            <a:r>
              <a:rPr lang="en-GB" sz="1800" b="1" dirty="0" smtClean="0">
                <a:solidFill>
                  <a:schemeClr val="accent6">
                    <a:lumMod val="75000"/>
                  </a:schemeClr>
                </a:solidFill>
                <a:latin typeface="+mn-lt"/>
              </a:rPr>
              <a:t>plans for devolution</a:t>
            </a:r>
          </a:p>
          <a:p>
            <a:pPr>
              <a:spcAft>
                <a:spcPts val="0"/>
              </a:spcAft>
            </a:pPr>
            <a:r>
              <a:rPr lang="en-GB" sz="1800" b="1" dirty="0" smtClean="0">
                <a:solidFill>
                  <a:schemeClr val="accent6">
                    <a:lumMod val="75000"/>
                  </a:schemeClr>
                </a:solidFill>
                <a:latin typeface="+mn-lt"/>
              </a:rPr>
              <a:t> </a:t>
            </a:r>
            <a:r>
              <a:rPr lang="en-GB" sz="1800" b="1" dirty="0" smtClean="0">
                <a:latin typeface="+mn-lt"/>
              </a:rPr>
              <a:t> </a:t>
            </a:r>
          </a:p>
          <a:p>
            <a:pPr>
              <a:spcAft>
                <a:spcPts val="0"/>
              </a:spcAft>
              <a:buFont typeface="Arial" pitchFamily="34" charset="0"/>
              <a:buChar char="•"/>
            </a:pPr>
            <a:r>
              <a:rPr lang="en-GB" sz="1800" b="1" dirty="0" smtClean="0">
                <a:latin typeface="+mn-lt"/>
              </a:rPr>
              <a:t>    Broadening range of stakeholders and </a:t>
            </a:r>
            <a:r>
              <a:rPr lang="en-GB" sz="1800" b="1" dirty="0" smtClean="0">
                <a:solidFill>
                  <a:schemeClr val="accent6">
                    <a:lumMod val="75000"/>
                  </a:schemeClr>
                </a:solidFill>
                <a:latin typeface="+mn-lt"/>
              </a:rPr>
              <a:t>audiences</a:t>
            </a:r>
            <a:r>
              <a:rPr lang="en-GB" sz="1800" b="1" dirty="0" smtClean="0">
                <a:latin typeface="+mn-lt"/>
              </a:rPr>
              <a:t> – more routes to navigate and </a:t>
            </a:r>
          </a:p>
          <a:p>
            <a:pPr>
              <a:spcAft>
                <a:spcPts val="0"/>
              </a:spcAft>
            </a:pPr>
            <a:r>
              <a:rPr lang="en-GB" sz="1800" b="1" dirty="0" smtClean="0">
                <a:latin typeface="+mn-lt"/>
              </a:rPr>
              <a:t>      relationships to build (and re-build when people leave)</a:t>
            </a:r>
          </a:p>
          <a:p>
            <a:pPr>
              <a:spcAft>
                <a:spcPts val="0"/>
              </a:spcAft>
              <a:buFont typeface="Arial" pitchFamily="34" charset="0"/>
              <a:buChar char="•"/>
            </a:pPr>
            <a:endParaRPr lang="en-GB" sz="1800" b="1" dirty="0" smtClean="0">
              <a:latin typeface="+mn-lt"/>
            </a:endParaRPr>
          </a:p>
          <a:p>
            <a:pPr marL="285750" indent="-285750">
              <a:spcAft>
                <a:spcPts val="0"/>
              </a:spcAft>
              <a:buFont typeface="Arial" panose="020B0604020202020204" pitchFamily="34" charset="0"/>
              <a:buChar char="•"/>
            </a:pPr>
            <a:r>
              <a:rPr lang="en-GB" sz="1800" b="1" dirty="0" smtClean="0">
                <a:latin typeface="+mn-lt"/>
              </a:rPr>
              <a:t>Difficulties in demonstrating </a:t>
            </a:r>
            <a:r>
              <a:rPr lang="en-GB" sz="1800" b="1" dirty="0" smtClean="0">
                <a:solidFill>
                  <a:schemeClr val="accent6">
                    <a:lumMod val="75000"/>
                  </a:schemeClr>
                </a:solidFill>
                <a:latin typeface="+mn-lt"/>
              </a:rPr>
              <a:t>public value and having it acknowledged by the public, </a:t>
            </a:r>
            <a:r>
              <a:rPr lang="en-GB" sz="1800" b="1" dirty="0" smtClean="0">
                <a:latin typeface="+mn-lt"/>
              </a:rPr>
              <a:t>at </a:t>
            </a:r>
          </a:p>
          <a:p>
            <a:pPr>
              <a:spcAft>
                <a:spcPts val="0"/>
              </a:spcAft>
            </a:pPr>
            <a:r>
              <a:rPr lang="en-GB" sz="1800" b="1" dirty="0" smtClean="0">
                <a:latin typeface="+mn-lt"/>
              </a:rPr>
              <a:t>     the same time as changes in </a:t>
            </a:r>
            <a:r>
              <a:rPr lang="en-GB" sz="1800" b="1" dirty="0" smtClean="0">
                <a:solidFill>
                  <a:schemeClr val="accent6">
                    <a:lumMod val="75000"/>
                  </a:schemeClr>
                </a:solidFill>
                <a:latin typeface="+mn-lt"/>
              </a:rPr>
              <a:t>public expectations </a:t>
            </a:r>
            <a:r>
              <a:rPr lang="en-GB" sz="1800" b="1" dirty="0" smtClean="0">
                <a:latin typeface="+mn-lt"/>
              </a:rPr>
              <a:t>– personalisation, co-production, </a:t>
            </a:r>
          </a:p>
          <a:p>
            <a:pPr>
              <a:spcAft>
                <a:spcPts val="0"/>
              </a:spcAft>
            </a:pPr>
            <a:r>
              <a:rPr lang="en-GB" sz="1800" b="1" dirty="0" smtClean="0">
                <a:latin typeface="+mn-lt"/>
              </a:rPr>
              <a:t>     independent living – all coinciding with worry about deterioration in future services</a:t>
            </a:r>
          </a:p>
          <a:p>
            <a:pPr>
              <a:spcAft>
                <a:spcPts val="0"/>
              </a:spcAft>
            </a:pPr>
            <a:r>
              <a:rPr lang="en-GB" sz="1800" b="1" dirty="0" smtClean="0">
                <a:latin typeface="+mn-lt"/>
              </a:rPr>
              <a:t>    </a:t>
            </a:r>
          </a:p>
        </p:txBody>
      </p:sp>
    </p:spTree>
    <p:extLst>
      <p:ext uri="{BB962C8B-B14F-4D97-AF65-F5344CB8AC3E}">
        <p14:creationId xmlns:p14="http://schemas.microsoft.com/office/powerpoint/2010/main" val="3645190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60000" y="220721"/>
            <a:ext cx="6718717" cy="756741"/>
          </a:xfrm>
        </p:spPr>
        <p:txBody>
          <a:bodyPr/>
          <a:lstStyle/>
          <a:p>
            <a:r>
              <a:rPr lang="en-GB" altLang="en-US" sz="2600" dirty="0" smtClean="0">
                <a:latin typeface="Calibri" pitchFamily="34" charset="0"/>
              </a:rPr>
              <a:t/>
            </a:r>
            <a:br>
              <a:rPr lang="en-GB" altLang="en-US" sz="2600" dirty="0" smtClean="0">
                <a:latin typeface="Calibri" pitchFamily="34" charset="0"/>
              </a:rPr>
            </a:br>
            <a:r>
              <a:rPr lang="en-GB" altLang="en-US" sz="1800" dirty="0" smtClean="0">
                <a:latin typeface="Calibri" pitchFamily="34" charset="0"/>
              </a:rPr>
              <a:t>Systems leadership is seen across public services as a way </a:t>
            </a:r>
            <a:br>
              <a:rPr lang="en-GB" altLang="en-US" sz="1800" dirty="0" smtClean="0">
                <a:latin typeface="Calibri" pitchFamily="34" charset="0"/>
              </a:rPr>
            </a:br>
            <a:r>
              <a:rPr lang="en-GB" altLang="en-US" sz="1800" dirty="0" smtClean="0">
                <a:latin typeface="Calibri" pitchFamily="34" charset="0"/>
              </a:rPr>
              <a:t>of working with complexity</a:t>
            </a:r>
            <a:endParaRPr lang="en-GB" sz="1800" dirty="0">
              <a:latin typeface="Calibri" pitchFamily="34" charset="0"/>
            </a:endParaRPr>
          </a:p>
        </p:txBody>
      </p:sp>
      <p:pic>
        <p:nvPicPr>
          <p:cNvPr id="24578" name="Picture 2" descr="D:\DebbieS\Pictures\Photos and logos for presentations\Rubik's cube pictur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525" y="2554014"/>
            <a:ext cx="3972827" cy="2963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98579" y="1887959"/>
            <a:ext cx="4745421" cy="3970318"/>
          </a:xfrm>
          <a:prstGeom prst="rect">
            <a:avLst/>
          </a:prstGeom>
          <a:noFill/>
        </p:spPr>
        <p:txBody>
          <a:bodyPr wrap="square" rtlCol="0">
            <a:spAutoFit/>
          </a:bodyPr>
          <a:lstStyle/>
          <a:p>
            <a:r>
              <a:rPr lang="en-GB" b="1" dirty="0" smtClean="0">
                <a:solidFill>
                  <a:srgbClr val="003F87"/>
                </a:solidFill>
                <a:latin typeface="+mn-lt"/>
              </a:rPr>
              <a:t>“Leaders are struggling to innovate, integrate, manage demand and find new solutions.”</a:t>
            </a:r>
          </a:p>
          <a:p>
            <a:endParaRPr lang="en-GB" b="1" dirty="0" smtClean="0">
              <a:solidFill>
                <a:srgbClr val="003F87"/>
              </a:solidFill>
              <a:latin typeface="+mn-lt"/>
            </a:endParaRPr>
          </a:p>
          <a:p>
            <a:r>
              <a:rPr lang="en-GB" b="1" dirty="0" smtClean="0">
                <a:solidFill>
                  <a:srgbClr val="003F87"/>
                </a:solidFill>
                <a:latin typeface="+mn-lt"/>
              </a:rPr>
              <a:t>“Leaders are wrestling with ‘wicked issues’ that shape-shift and defy resolution, and which cannot be resolved by single agencies acting alone.”</a:t>
            </a:r>
          </a:p>
          <a:p>
            <a:endParaRPr lang="en-GB" b="1" dirty="0" smtClean="0">
              <a:solidFill>
                <a:srgbClr val="003F87"/>
              </a:solidFill>
              <a:latin typeface="+mn-lt"/>
            </a:endParaRPr>
          </a:p>
          <a:p>
            <a:r>
              <a:rPr lang="en-GB" b="1" dirty="0">
                <a:solidFill>
                  <a:schemeClr val="accent6">
                    <a:lumMod val="75000"/>
                  </a:schemeClr>
                </a:solidFill>
                <a:latin typeface="+mn-lt"/>
              </a:rPr>
              <a:t>“We are…applying systems thinking to the practical reality of trying to achieve complex change.”</a:t>
            </a:r>
          </a:p>
          <a:p>
            <a:endParaRPr lang="en-GB" b="1" dirty="0" smtClean="0">
              <a:solidFill>
                <a:srgbClr val="003F87"/>
              </a:solidFill>
              <a:latin typeface="+mn-lt"/>
            </a:endParaRPr>
          </a:p>
          <a:p>
            <a:r>
              <a:rPr lang="en-GB" i="1" dirty="0" smtClean="0">
                <a:solidFill>
                  <a:srgbClr val="003F87"/>
                </a:solidFill>
                <a:latin typeface="+mn-lt"/>
              </a:rPr>
              <a:t>Sue Goss, ‘A View from the Bridge’, OPM May 2015</a:t>
            </a:r>
            <a:endParaRPr lang="en-GB" i="1" dirty="0">
              <a:solidFill>
                <a:srgbClr val="003F87"/>
              </a:solidFill>
              <a:latin typeface="+mn-lt"/>
            </a:endParaRPr>
          </a:p>
        </p:txBody>
      </p:sp>
    </p:spTree>
    <p:extLst>
      <p:ext uri="{BB962C8B-B14F-4D97-AF65-F5344CB8AC3E}">
        <p14:creationId xmlns:p14="http://schemas.microsoft.com/office/powerpoint/2010/main" val="1189583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60000" y="204957"/>
            <a:ext cx="6480000" cy="822654"/>
          </a:xfrm>
        </p:spPr>
        <p:txBody>
          <a:bodyPr/>
          <a:lstStyle/>
          <a:p>
            <a:r>
              <a:rPr lang="en-GB" sz="1800" dirty="0" smtClean="0">
                <a:latin typeface="Calibri" pitchFamily="34" charset="0"/>
              </a:rPr>
              <a:t>Systems Leadership can do this because of how it’s defined:</a:t>
            </a:r>
            <a:br>
              <a:rPr lang="en-GB" sz="1800" dirty="0" smtClean="0">
                <a:latin typeface="Calibri" pitchFamily="34" charset="0"/>
              </a:rPr>
            </a:br>
            <a:r>
              <a:rPr lang="en-GB" sz="1800" dirty="0" smtClean="0">
                <a:latin typeface="Calibri" pitchFamily="34" charset="0"/>
              </a:rPr>
              <a:t>taking complexity as a given; cross-sector, partial and working with shared endeavour, relationships and TRUST</a:t>
            </a:r>
            <a:endParaRPr lang="en-GB" sz="1800" dirty="0">
              <a:latin typeface="Calibri" pitchFamily="34" charset="0"/>
            </a:endParaRPr>
          </a:p>
        </p:txBody>
      </p:sp>
      <p:sp>
        <p:nvSpPr>
          <p:cNvPr id="3" name="Content Placeholder 2"/>
          <p:cNvSpPr>
            <a:spLocks noGrp="1"/>
          </p:cNvSpPr>
          <p:nvPr>
            <p:ph sz="half" idx="2"/>
          </p:nvPr>
        </p:nvSpPr>
        <p:spPr>
          <a:xfrm>
            <a:off x="3815256" y="1418896"/>
            <a:ext cx="5108028" cy="4801314"/>
          </a:xfrm>
        </p:spPr>
        <p:txBody>
          <a:bodyPr/>
          <a:lstStyle/>
          <a:p>
            <a:pPr algn="ctr"/>
            <a:r>
              <a:rPr lang="en-US" sz="1800" b="1" dirty="0" smtClean="0">
                <a:latin typeface="+mn-lt"/>
              </a:rPr>
              <a:t>“</a:t>
            </a:r>
            <a:r>
              <a:rPr lang="en-US" sz="1800" b="1" dirty="0" smtClean="0">
                <a:solidFill>
                  <a:schemeClr val="accent6">
                    <a:lumMod val="75000"/>
                  </a:schemeClr>
                </a:solidFill>
                <a:latin typeface="+mn-lt"/>
              </a:rPr>
              <a:t>Systems Leadership: </a:t>
            </a:r>
          </a:p>
          <a:p>
            <a:pPr algn="ctr"/>
            <a:r>
              <a:rPr lang="en-US" sz="1800" b="1" dirty="0" smtClean="0">
                <a:latin typeface="+mn-lt"/>
              </a:rPr>
              <a:t>the </a:t>
            </a:r>
            <a:r>
              <a:rPr lang="en-US" sz="1800" b="1" dirty="0" smtClean="0">
                <a:solidFill>
                  <a:schemeClr val="accent6">
                    <a:lumMod val="75000"/>
                  </a:schemeClr>
                </a:solidFill>
                <a:latin typeface="+mn-lt"/>
              </a:rPr>
              <a:t>collaborative</a:t>
            </a:r>
            <a:r>
              <a:rPr lang="en-US" sz="1800" b="1" dirty="0" smtClean="0">
                <a:latin typeface="+mn-lt"/>
              </a:rPr>
              <a:t> leadership of a </a:t>
            </a:r>
            <a:r>
              <a:rPr lang="en-US" sz="1800" b="1" dirty="0" smtClean="0">
                <a:solidFill>
                  <a:schemeClr val="accent6">
                    <a:lumMod val="75000"/>
                  </a:schemeClr>
                </a:solidFill>
                <a:latin typeface="+mn-lt"/>
              </a:rPr>
              <a:t>network</a:t>
            </a:r>
            <a:r>
              <a:rPr lang="en-US" sz="1800" b="1" dirty="0" smtClean="0">
                <a:latin typeface="+mn-lt"/>
              </a:rPr>
              <a:t> of people in different </a:t>
            </a:r>
            <a:r>
              <a:rPr lang="en-US" sz="1800" b="1" dirty="0" smtClean="0">
                <a:solidFill>
                  <a:schemeClr val="accent6">
                    <a:lumMod val="75000"/>
                  </a:schemeClr>
                </a:solidFill>
                <a:latin typeface="+mn-lt"/>
              </a:rPr>
              <a:t>places</a:t>
            </a:r>
            <a:r>
              <a:rPr lang="en-US" sz="1800" b="1" dirty="0" smtClean="0">
                <a:latin typeface="+mn-lt"/>
              </a:rPr>
              <a:t> and at different </a:t>
            </a:r>
            <a:r>
              <a:rPr lang="en-US" sz="1800" b="1" dirty="0" smtClean="0">
                <a:solidFill>
                  <a:schemeClr val="accent6">
                    <a:lumMod val="75000"/>
                  </a:schemeClr>
                </a:solidFill>
                <a:latin typeface="+mn-lt"/>
              </a:rPr>
              <a:t>levels</a:t>
            </a:r>
            <a:r>
              <a:rPr lang="en-US" sz="1800" b="1" dirty="0" smtClean="0">
                <a:latin typeface="+mn-lt"/>
              </a:rPr>
              <a:t> in the system, </a:t>
            </a:r>
            <a:r>
              <a:rPr lang="en-US" sz="1800" b="1" u="sng" dirty="0" smtClean="0">
                <a:solidFill>
                  <a:schemeClr val="accent6">
                    <a:lumMod val="75000"/>
                  </a:schemeClr>
                </a:solidFill>
                <a:latin typeface="+mn-lt"/>
              </a:rPr>
              <a:t>creating a shared </a:t>
            </a:r>
            <a:r>
              <a:rPr lang="en-US" sz="1800" b="1" u="sng" dirty="0" err="1" smtClean="0">
                <a:solidFill>
                  <a:schemeClr val="accent6">
                    <a:lumMod val="75000"/>
                  </a:schemeClr>
                </a:solidFill>
                <a:latin typeface="+mn-lt"/>
              </a:rPr>
              <a:t>endeavour</a:t>
            </a:r>
            <a:r>
              <a:rPr lang="en-US" sz="1800" b="1" dirty="0" smtClean="0">
                <a:solidFill>
                  <a:schemeClr val="accent6">
                    <a:lumMod val="75000"/>
                  </a:schemeClr>
                </a:solidFill>
                <a:latin typeface="+mn-lt"/>
              </a:rPr>
              <a:t> </a:t>
            </a:r>
            <a:r>
              <a:rPr lang="en-US" sz="1800" b="1" dirty="0" smtClean="0">
                <a:latin typeface="+mn-lt"/>
              </a:rPr>
              <a:t>and co-operating to make a significant change.”</a:t>
            </a:r>
          </a:p>
          <a:p>
            <a:endParaRPr lang="en-US" sz="1800" b="1" dirty="0" smtClean="0">
              <a:latin typeface="+mn-lt"/>
            </a:endParaRPr>
          </a:p>
          <a:p>
            <a:pPr algn="ctr"/>
            <a:r>
              <a:rPr lang="en-US" sz="1800" b="1" dirty="0" smtClean="0">
                <a:solidFill>
                  <a:schemeClr val="accent6">
                    <a:lumMod val="75000"/>
                  </a:schemeClr>
                </a:solidFill>
                <a:latin typeface="+mn-lt"/>
              </a:rPr>
              <a:t>About </a:t>
            </a:r>
            <a:r>
              <a:rPr lang="en-US" sz="1800" b="1" dirty="0">
                <a:solidFill>
                  <a:schemeClr val="accent6">
                    <a:lumMod val="75000"/>
                  </a:schemeClr>
                </a:solidFill>
                <a:latin typeface="+mn-lt"/>
              </a:rPr>
              <a:t>leading: </a:t>
            </a:r>
            <a:endParaRPr lang="en-US" sz="1800" b="1" dirty="0" smtClean="0">
              <a:solidFill>
                <a:schemeClr val="accent6">
                  <a:lumMod val="75000"/>
                </a:schemeClr>
              </a:solidFill>
              <a:latin typeface="+mn-lt"/>
            </a:endParaRPr>
          </a:p>
          <a:p>
            <a:pPr algn="ctr"/>
            <a:r>
              <a:rPr lang="en-US" sz="1800" b="1" dirty="0" smtClean="0">
                <a:latin typeface="+mn-lt"/>
              </a:rPr>
              <a:t>when </a:t>
            </a:r>
            <a:r>
              <a:rPr lang="en-US" sz="1800" b="1" dirty="0">
                <a:latin typeface="+mn-lt"/>
              </a:rPr>
              <a:t>you’re not in charge</a:t>
            </a:r>
          </a:p>
          <a:p>
            <a:pPr algn="ctr"/>
            <a:r>
              <a:rPr lang="en-US" sz="1800" b="1" dirty="0" smtClean="0">
                <a:latin typeface="+mn-lt"/>
              </a:rPr>
              <a:t> when </a:t>
            </a:r>
            <a:r>
              <a:rPr lang="en-US" sz="1800" b="1" dirty="0">
                <a:latin typeface="+mn-lt"/>
              </a:rPr>
              <a:t>you need to ask</a:t>
            </a:r>
          </a:p>
          <a:p>
            <a:pPr algn="ctr"/>
            <a:r>
              <a:rPr lang="en-US" sz="1800" b="1" dirty="0" smtClean="0">
                <a:latin typeface="+mn-lt"/>
              </a:rPr>
              <a:t> </a:t>
            </a:r>
            <a:r>
              <a:rPr lang="en-US" sz="1800" b="1" dirty="0">
                <a:latin typeface="+mn-lt"/>
              </a:rPr>
              <a:t>when it’s complex</a:t>
            </a:r>
          </a:p>
          <a:p>
            <a:pPr algn="ctr"/>
            <a:r>
              <a:rPr lang="en-US" sz="1800" b="1" dirty="0" smtClean="0">
                <a:latin typeface="+mn-lt"/>
              </a:rPr>
              <a:t> </a:t>
            </a:r>
            <a:r>
              <a:rPr lang="en-US" sz="1800" b="1" dirty="0">
                <a:latin typeface="+mn-lt"/>
              </a:rPr>
              <a:t>when you have no money</a:t>
            </a:r>
          </a:p>
          <a:p>
            <a:endParaRPr lang="en-US" sz="1800" b="1" dirty="0" smtClean="0">
              <a:latin typeface="+mn-lt"/>
            </a:endParaRPr>
          </a:p>
          <a:p>
            <a:pPr algn="ctr"/>
            <a:r>
              <a:rPr lang="en-US" sz="1800" b="1" dirty="0" smtClean="0">
                <a:solidFill>
                  <a:schemeClr val="accent6">
                    <a:lumMod val="75000"/>
                  </a:schemeClr>
                </a:solidFill>
                <a:latin typeface="+mn-lt"/>
              </a:rPr>
              <a:t> About shared ambition/relationships:</a:t>
            </a:r>
          </a:p>
          <a:p>
            <a:pPr algn="ctr"/>
            <a:r>
              <a:rPr lang="en-US" sz="1800" b="1" dirty="0" smtClean="0">
                <a:latin typeface="+mn-lt"/>
              </a:rPr>
              <a:t> participative/partial/emergent </a:t>
            </a:r>
            <a:r>
              <a:rPr lang="en-US" sz="1800" b="1" dirty="0" smtClean="0"/>
              <a:t>                      </a:t>
            </a:r>
          </a:p>
          <a:p>
            <a:r>
              <a:rPr lang="en-US" sz="2000" b="1" dirty="0" smtClean="0"/>
              <a:t>	</a:t>
            </a:r>
          </a:p>
          <a:p>
            <a:pPr algn="ctr"/>
            <a:r>
              <a:rPr lang="en-US" sz="1800" b="1" u="sng" dirty="0" smtClean="0">
                <a:solidFill>
                  <a:schemeClr val="accent6">
                    <a:lumMod val="75000"/>
                  </a:schemeClr>
                </a:solidFill>
                <a:latin typeface="+mn-lt"/>
              </a:rPr>
              <a:t>“Systems move at the speed of trust”</a:t>
            </a:r>
            <a:r>
              <a:rPr lang="en-US" sz="1800" b="1" u="sng" dirty="0" smtClean="0">
                <a:latin typeface="+mn-lt"/>
              </a:rPr>
              <a:t>            </a:t>
            </a:r>
            <a:endParaRPr lang="en-US" sz="1800" b="1" u="sng" dirty="0">
              <a:latin typeface="+mn-lt"/>
            </a:endParaRPr>
          </a:p>
        </p:txBody>
      </p:sp>
      <p:pic>
        <p:nvPicPr>
          <p:cNvPr id="7" name="Picture 5" descr="\\NSADC1\FolderRedir$\martins\Desktop\Debbie Presentation Slides\This matters for all of u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2073774"/>
            <a:ext cx="3484178" cy="330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554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360000" y="283779"/>
            <a:ext cx="6829076" cy="505627"/>
          </a:xfrm>
        </p:spPr>
        <p:txBody>
          <a:bodyPr/>
          <a:lstStyle/>
          <a:p>
            <a:r>
              <a:rPr lang="en-GB" altLang="en-US" sz="2600" dirty="0" smtClean="0">
                <a:latin typeface="Calibri" pitchFamily="34" charset="0"/>
              </a:rPr>
              <a:t/>
            </a:r>
            <a:br>
              <a:rPr lang="en-GB" altLang="en-US" sz="2600" dirty="0" smtClean="0">
                <a:latin typeface="Calibri" pitchFamily="34" charset="0"/>
              </a:rPr>
            </a:br>
            <a:r>
              <a:rPr lang="en-GB" altLang="en-US" sz="2600" dirty="0" smtClean="0">
                <a:latin typeface="Calibri" pitchFamily="34" charset="0"/>
              </a:rPr>
              <a:t/>
            </a:r>
            <a:br>
              <a:rPr lang="en-GB" altLang="en-US" sz="2600" dirty="0" smtClean="0">
                <a:latin typeface="Calibri" pitchFamily="34" charset="0"/>
              </a:rPr>
            </a:br>
            <a:r>
              <a:rPr lang="en-GB" altLang="en-US" sz="2000" dirty="0" smtClean="0">
                <a:latin typeface="Calibri" pitchFamily="34" charset="0"/>
              </a:rPr>
              <a:t/>
            </a:r>
            <a:br>
              <a:rPr lang="en-GB" altLang="en-US" sz="2000" dirty="0" smtClean="0">
                <a:latin typeface="Calibri" pitchFamily="34" charset="0"/>
              </a:rPr>
            </a:br>
            <a:r>
              <a:rPr lang="en-GB" altLang="en-US" sz="1800" dirty="0" smtClean="0">
                <a:latin typeface="Calibri" pitchFamily="34" charset="0"/>
              </a:rPr>
              <a:t>Starting point: thinking about what a System is (and isn’t)  </a:t>
            </a:r>
            <a:endParaRPr lang="en-GB" sz="1800" dirty="0">
              <a:latin typeface="Calibri" pitchFamily="34" charset="0"/>
            </a:endParaRPr>
          </a:p>
        </p:txBody>
      </p:sp>
      <p:sp>
        <p:nvSpPr>
          <p:cNvPr id="5" name="Content Placeholder 4"/>
          <p:cNvSpPr>
            <a:spLocks noGrp="1"/>
          </p:cNvSpPr>
          <p:nvPr>
            <p:ph idx="1"/>
          </p:nvPr>
        </p:nvSpPr>
        <p:spPr>
          <a:xfrm>
            <a:off x="331076" y="1119351"/>
            <a:ext cx="8355724" cy="5401479"/>
          </a:xfrm>
        </p:spPr>
        <p:txBody>
          <a:bodyPr/>
          <a:lstStyle/>
          <a:p>
            <a:pPr algn="ctr">
              <a:spcAft>
                <a:spcPts val="0"/>
              </a:spcAft>
            </a:pPr>
            <a:endParaRPr lang="en-GB" sz="2000" b="1" dirty="0" smtClean="0">
              <a:solidFill>
                <a:schemeClr val="accent6">
                  <a:lumMod val="75000"/>
                </a:schemeClr>
              </a:solidFill>
            </a:endParaRPr>
          </a:p>
          <a:p>
            <a:pPr algn="ctr">
              <a:spcAft>
                <a:spcPts val="0"/>
              </a:spcAft>
            </a:pPr>
            <a:endParaRPr lang="en-GB" sz="2200" b="1" dirty="0"/>
          </a:p>
          <a:p>
            <a:pPr algn="ctr">
              <a:lnSpc>
                <a:spcPct val="150000"/>
              </a:lnSpc>
              <a:spcAft>
                <a:spcPts val="0"/>
              </a:spcAft>
            </a:pPr>
            <a:endParaRPr lang="en-GB" sz="2200" b="1" dirty="0" smtClean="0">
              <a:solidFill>
                <a:schemeClr val="accent6">
                  <a:lumMod val="75000"/>
                </a:schemeClr>
              </a:solidFill>
            </a:endParaRPr>
          </a:p>
          <a:p>
            <a:pPr algn="ctr">
              <a:spcAft>
                <a:spcPts val="0"/>
              </a:spcAft>
            </a:pPr>
            <a:endParaRPr lang="en-GB" sz="2000" b="1" dirty="0" smtClean="0">
              <a:solidFill>
                <a:schemeClr val="accent6">
                  <a:lumMod val="75000"/>
                </a:schemeClr>
              </a:solidFill>
            </a:endParaRPr>
          </a:p>
          <a:p>
            <a:pPr algn="ctr">
              <a:spcAft>
                <a:spcPts val="0"/>
              </a:spcAft>
            </a:pPr>
            <a:endParaRPr lang="en-GB" sz="2000" b="1" dirty="0"/>
          </a:p>
          <a:p>
            <a:pPr algn="ctr">
              <a:spcAft>
                <a:spcPts val="0"/>
              </a:spcAft>
            </a:pPr>
            <a:endParaRPr lang="en-GB" sz="1800" i="1" dirty="0"/>
          </a:p>
          <a:p>
            <a:pPr algn="ctr">
              <a:spcAft>
                <a:spcPts val="0"/>
              </a:spcAft>
            </a:pPr>
            <a:endParaRPr lang="en-GB" sz="2000" i="1" dirty="0" smtClean="0"/>
          </a:p>
          <a:p>
            <a:pPr algn="ctr">
              <a:spcAft>
                <a:spcPts val="0"/>
              </a:spcAft>
            </a:pPr>
            <a:endParaRPr lang="en-GB" sz="1800" i="1" dirty="0"/>
          </a:p>
          <a:p>
            <a:pPr algn="ctr">
              <a:spcAft>
                <a:spcPts val="0"/>
              </a:spcAft>
            </a:pPr>
            <a:endParaRPr lang="en-GB" sz="2000" b="1" dirty="0" smtClean="0"/>
          </a:p>
          <a:p>
            <a:pPr algn="ctr">
              <a:spcAft>
                <a:spcPts val="0"/>
              </a:spcAft>
            </a:pPr>
            <a:endParaRPr lang="en-GB" sz="2000" b="1" dirty="0"/>
          </a:p>
          <a:p>
            <a:pPr algn="ctr">
              <a:spcAft>
                <a:spcPts val="0"/>
              </a:spcAft>
            </a:pPr>
            <a:endParaRPr lang="en-GB" sz="2000" b="1" dirty="0" smtClean="0"/>
          </a:p>
          <a:p>
            <a:pPr>
              <a:spcAft>
                <a:spcPts val="0"/>
              </a:spcAft>
              <a:buFont typeface="Arial" pitchFamily="34" charset="0"/>
              <a:buChar char="•"/>
            </a:pPr>
            <a:endParaRPr lang="en-GB" sz="2000" b="1" dirty="0" smtClean="0"/>
          </a:p>
          <a:p>
            <a:pPr>
              <a:spcAft>
                <a:spcPts val="0"/>
              </a:spcAft>
              <a:buFont typeface="Arial" pitchFamily="34" charset="0"/>
              <a:buChar char="•"/>
            </a:pPr>
            <a:endParaRPr lang="en-GB" sz="2000" b="1" dirty="0" smtClean="0"/>
          </a:p>
          <a:p>
            <a:pPr>
              <a:spcAft>
                <a:spcPts val="0"/>
              </a:spcAft>
              <a:buFont typeface="Arial" pitchFamily="34" charset="0"/>
              <a:buChar char="•"/>
            </a:pPr>
            <a:endParaRPr lang="en-GB" sz="2000" b="1" dirty="0" smtClean="0"/>
          </a:p>
          <a:p>
            <a:pPr>
              <a:spcAft>
                <a:spcPts val="0"/>
              </a:spcAft>
            </a:pPr>
            <a:endParaRPr lang="en-GB" sz="2000" b="1" dirty="0" smtClean="0"/>
          </a:p>
          <a:p>
            <a:pPr>
              <a:spcAft>
                <a:spcPts val="0"/>
              </a:spcAft>
              <a:buFont typeface="Arial" pitchFamily="34" charset="0"/>
              <a:buChar char="•"/>
            </a:pPr>
            <a:endParaRPr lang="en-GB" sz="2000" b="1" dirty="0" smtClean="0"/>
          </a:p>
          <a:p>
            <a:pPr>
              <a:spcAft>
                <a:spcPts val="0"/>
              </a:spcAft>
              <a:buFont typeface="Arial" pitchFamily="34" charset="0"/>
              <a:buChar char="•"/>
            </a:pPr>
            <a:endParaRPr lang="en-GB" sz="2000" b="1" dirty="0" smtClean="0"/>
          </a:p>
        </p:txBody>
      </p:sp>
      <p:pic>
        <p:nvPicPr>
          <p:cNvPr id="3074" name="Picture 2" descr="D:\DebbieS\Pictures\Photos and logos for presentations\Simple carto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7835" y="1621220"/>
            <a:ext cx="7711309" cy="456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535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4583</TotalTime>
  <Words>1139</Words>
  <Application>Microsoft Office PowerPoint</Application>
  <PresentationFormat>On-screen Show (4:3)</PresentationFormat>
  <Paragraphs>220</Paragraphs>
  <Slides>20</Slides>
  <Notes>11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 Office Theme</vt:lpstr>
      <vt:lpstr>2_Office Theme</vt:lpstr>
      <vt:lpstr>          National Voices and Macc  Using Systems Leadership to Shape Change  Introductory Masterclass Manchester, 24th January 2017  </vt:lpstr>
      <vt:lpstr>Why Systems Leadership matters: because a) you’re not always in charge;  b) ‘no plan survives contact with the enemy’; c) it’s complex </vt:lpstr>
      <vt:lpstr>And you’re increasingly likely to come across it if you’re trying to deal/ work with public services  </vt:lpstr>
      <vt:lpstr>Overall purpose of the Masterclass: for you to learn about, and be able to use, Systems Leadership approaches in your system – including spotting what might be really going on </vt:lpstr>
      <vt:lpstr>Using Systems Leadership to Shape Change Introductory Masterclass    </vt:lpstr>
      <vt:lpstr>Context: the issues that people are wrestling with in public services  are increasingly complex </vt:lpstr>
      <vt:lpstr> Systems leadership is seen across public services as a way  of working with complexity</vt:lpstr>
      <vt:lpstr>Systems Leadership can do this because of how it’s defined: taking complexity as a given; cross-sector, partial and working with shared endeavour, relationships and TRUST</vt:lpstr>
      <vt:lpstr>   Starting point: thinking about what a System is (and isn’t)  </vt:lpstr>
      <vt:lpstr>A system is much more kinetic and open-ended – which is why  it gives you room for manoeuvre</vt:lpstr>
      <vt:lpstr>You can think of a system as a living thing: Myron Rogers’ “ Working with Living Systems”</vt:lpstr>
      <vt:lpstr>Some living things are nice….</vt:lpstr>
      <vt:lpstr>But not all…</vt:lpstr>
      <vt:lpstr>And some systems really are out to get you:  Systems are not necessarily neutral Maturana &amp; Varela – evolutionary biology</vt:lpstr>
      <vt:lpstr> You make Systems Leadership practical by emphasising  leadership at all levels, and by grounding it in behaviours </vt:lpstr>
      <vt:lpstr>Tools to help you describe leadership:  levers to pull – frameworks that put leadership  behaviours into practical form. Pilfer these relentlessly</vt:lpstr>
      <vt:lpstr>You don’t need to be a systems leader all the time:   Keith Grint: critical, tame and wicked issues</vt:lpstr>
      <vt:lpstr> Keith Grint: Critical issues: Commander </vt:lpstr>
      <vt:lpstr> Keith Grint: Tame issues: Management </vt:lpstr>
      <vt:lpstr> Keith Grint: Wicked issues: Leadership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dc:creator>
  <cp:lastModifiedBy>Helen Walker</cp:lastModifiedBy>
  <cp:revision>312</cp:revision>
  <cp:lastPrinted>2016-09-13T09:55:34Z</cp:lastPrinted>
  <dcterms:created xsi:type="dcterms:W3CDTF">2012-11-27T13:28:18Z</dcterms:created>
  <dcterms:modified xsi:type="dcterms:W3CDTF">2017-01-25T15:34:34Z</dcterms:modified>
</cp:coreProperties>
</file>