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 Stephens-Row"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8"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0-25T14:10:04.789" idx="1">
    <p:pos x="6000" y="0"/>
    <p:text>Janie 
Please can you put 1.11 date on.
Put MSB website details  on  this page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09E526E-578D-4A14-9591-43B3D663232B}" type="datetimeFigureOut">
              <a:rPr lang="en-GB" smtClean="0"/>
              <a:t>08/11/2017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D817AED-4A08-4A32-ABA7-F6242C04F89F}" type="slidenum">
              <a:rPr lang="en-GB" smtClean="0"/>
              <a:t>‹#›</a:t>
            </a:fld>
            <a:endParaRPr lang="en-GB"/>
          </a:p>
        </p:txBody>
      </p:sp>
    </p:spTree>
    <p:extLst>
      <p:ext uri="{BB962C8B-B14F-4D97-AF65-F5344CB8AC3E}">
        <p14:creationId xmlns:p14="http://schemas.microsoft.com/office/powerpoint/2010/main" val="69169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153"/>
            <a:ext cx="5438140" cy="4466987"/>
          </a:xfrm>
          <a:prstGeom prst="rect">
            <a:avLst/>
          </a:prstGeom>
          <a:noFill/>
          <a:ln>
            <a:noFill/>
          </a:ln>
        </p:spPr>
        <p:txBody>
          <a:bodyPr wrap="square" lIns="91425" tIns="91425" rIns="91425" bIns="91425" anchor="t" anchorCtr="0"/>
          <a:lstStyle>
            <a:lvl1pPr marL="0" marR="0" lvl="0"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1pPr>
            <a:lvl2pPr marL="457200" marR="0" lvl="1"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2pPr>
            <a:lvl3pPr marL="914400" marR="0" lvl="2"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3pPr>
            <a:lvl4pPr marL="1371600" marR="0" lvl="3"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4pPr>
            <a:lvl5pPr marL="1828800" marR="0" lvl="4"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5pPr>
            <a:lvl6pPr marL="2286000" marR="0" lvl="5"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6pPr>
            <a:lvl7pPr marL="2743200" marR="0" lvl="6"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7pPr>
            <a:lvl8pPr marL="3200400" marR="0" lvl="7"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8pPr>
            <a:lvl9pPr marL="3657600" marR="0" lvl="8"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79768" y="4715153"/>
            <a:ext cx="5438140" cy="4466987"/>
          </a:xfrm>
          <a:prstGeom prst="rect">
            <a:avLst/>
          </a:prstGeom>
          <a:noFill/>
          <a:ln>
            <a:noFill/>
          </a:ln>
        </p:spPr>
        <p:txBody>
          <a:bodyPr wrap="square" lIns="91425" tIns="91425" rIns="91425" bIns="91425" anchor="t"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86" name="Shape 186"/>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92" name="Shape 192"/>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200" name="Shape 200"/>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34" name="Shape 134"/>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41" name="Shape 141"/>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48" name="Shape 148"/>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55" name="Shape 155"/>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62" name="Shape 162"/>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68" name="Shape 168"/>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74" name="Shape 174"/>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79768" y="4777194"/>
            <a:ext cx="5438140" cy="3908777"/>
          </a:xfrm>
          <a:prstGeom prst="rect">
            <a:avLst/>
          </a:prstGeom>
          <a:noFill/>
          <a:ln>
            <a:noFill/>
          </a:ln>
        </p:spPr>
        <p:txBody>
          <a:bodyPr wrap="square" lIns="91425" tIns="91425" rIns="91425" bIns="91425" anchor="ctr" anchorCtr="0">
            <a:noAutofit/>
          </a:bodyPr>
          <a:lstStyle/>
          <a:p>
            <a:pPr marL="0" marR="0" lvl="0" indent="-69850" algn="l" rtl="0">
              <a:spcBef>
                <a:spcPts val="0"/>
              </a:spcBef>
              <a:buClr>
                <a:schemeClr val="dk1"/>
              </a:buClr>
              <a:buSzPct val="100000"/>
              <a:buFont typeface="Arial"/>
              <a:buNone/>
            </a:pPr>
            <a:endParaRPr sz="1100" b="0" i="0" u="none" strike="noStrike" cap="none">
              <a:solidFill>
                <a:schemeClr val="dk1"/>
              </a:solidFill>
              <a:latin typeface="Arial"/>
              <a:ea typeface="Arial"/>
              <a:cs typeface="Arial"/>
              <a:sym typeface="Arial"/>
            </a:endParaRPr>
          </a:p>
        </p:txBody>
      </p:sp>
      <p:sp>
        <p:nvSpPr>
          <p:cNvPr id="180" name="Shape 180"/>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dk1"/>
              </a:buClr>
              <a:buSzPct val="100000"/>
              <a:buFont typeface="Arial"/>
              <a:buNone/>
              <a:defRPr sz="5200" b="0" i="0" u="none" strike="noStrike" cap="none">
                <a:solidFill>
                  <a:schemeClr val="dk1"/>
                </a:solidFill>
                <a:latin typeface="Arial"/>
                <a:ea typeface="Arial"/>
                <a:cs typeface="Arial"/>
                <a:sym typeface="Arial"/>
              </a:defRPr>
            </a:lvl1pPr>
            <a:lvl2pPr lvl="1" indent="0" algn="ctr">
              <a:spcBef>
                <a:spcPts val="0"/>
              </a:spcBef>
              <a:buClr>
                <a:schemeClr val="dk1"/>
              </a:buClr>
              <a:buSzPct val="100000"/>
              <a:buFont typeface="Arial"/>
              <a:buNone/>
              <a:defRPr sz="5200">
                <a:solidFill>
                  <a:schemeClr val="dk1"/>
                </a:solidFill>
              </a:defRPr>
            </a:lvl2pPr>
            <a:lvl3pPr lvl="2" indent="0" algn="ctr">
              <a:spcBef>
                <a:spcPts val="0"/>
              </a:spcBef>
              <a:buClr>
                <a:schemeClr val="dk1"/>
              </a:buClr>
              <a:buSzPct val="100000"/>
              <a:buFont typeface="Arial"/>
              <a:buNone/>
              <a:defRPr sz="5200">
                <a:solidFill>
                  <a:schemeClr val="dk1"/>
                </a:solidFill>
              </a:defRPr>
            </a:lvl3pPr>
            <a:lvl4pPr lvl="3" indent="0" algn="ctr">
              <a:spcBef>
                <a:spcPts val="0"/>
              </a:spcBef>
              <a:buClr>
                <a:schemeClr val="dk1"/>
              </a:buClr>
              <a:buSzPct val="100000"/>
              <a:buFont typeface="Arial"/>
              <a:buNone/>
              <a:defRPr sz="5200">
                <a:solidFill>
                  <a:schemeClr val="dk1"/>
                </a:solidFill>
              </a:defRPr>
            </a:lvl4pPr>
            <a:lvl5pPr lvl="4" indent="0" algn="ctr">
              <a:spcBef>
                <a:spcPts val="0"/>
              </a:spcBef>
              <a:buClr>
                <a:schemeClr val="dk1"/>
              </a:buClr>
              <a:buSzPct val="100000"/>
              <a:buFont typeface="Arial"/>
              <a:buNone/>
              <a:defRPr sz="5200">
                <a:solidFill>
                  <a:schemeClr val="dk1"/>
                </a:solidFill>
              </a:defRPr>
            </a:lvl5pPr>
            <a:lvl6pPr lvl="5" indent="0" algn="ctr">
              <a:spcBef>
                <a:spcPts val="0"/>
              </a:spcBef>
              <a:buClr>
                <a:schemeClr val="dk1"/>
              </a:buClr>
              <a:buSzPct val="100000"/>
              <a:buFont typeface="Arial"/>
              <a:buNone/>
              <a:defRPr sz="5200">
                <a:solidFill>
                  <a:schemeClr val="dk1"/>
                </a:solidFill>
              </a:defRPr>
            </a:lvl6pPr>
            <a:lvl7pPr lvl="6" indent="0" algn="ctr">
              <a:spcBef>
                <a:spcPts val="0"/>
              </a:spcBef>
              <a:buClr>
                <a:schemeClr val="dk1"/>
              </a:buClr>
              <a:buSzPct val="100000"/>
              <a:buFont typeface="Arial"/>
              <a:buNone/>
              <a:defRPr sz="5200">
                <a:solidFill>
                  <a:schemeClr val="dk1"/>
                </a:solidFill>
              </a:defRPr>
            </a:lvl7pPr>
            <a:lvl8pPr lvl="7" indent="0" algn="ctr">
              <a:spcBef>
                <a:spcPts val="0"/>
              </a:spcBef>
              <a:buClr>
                <a:schemeClr val="dk1"/>
              </a:buClr>
              <a:buSzPct val="100000"/>
              <a:buFont typeface="Arial"/>
              <a:buNone/>
              <a:defRPr sz="5200">
                <a:solidFill>
                  <a:schemeClr val="dk1"/>
                </a:solidFill>
              </a:defRPr>
            </a:lvl8pPr>
            <a:lvl9pPr lvl="8" indent="0" algn="ctr">
              <a:spcBef>
                <a:spcPts val="0"/>
              </a:spcBef>
              <a:buClr>
                <a:schemeClr val="dk1"/>
              </a:buClr>
              <a:buSzPct val="100000"/>
              <a:buFont typeface="Arial"/>
              <a:buNone/>
              <a:defRPr sz="5200">
                <a:solidFill>
                  <a:schemeClr val="dk1"/>
                </a:solidFill>
              </a:defRPr>
            </a:lvl9pPr>
          </a:lstStyle>
          <a:p>
            <a:endParaRPr/>
          </a:p>
        </p:txBody>
      </p:sp>
      <p:sp>
        <p:nvSpPr>
          <p:cNvPr id="11" name="Shape 11"/>
          <p:cNvSpPr txBox="1">
            <a:spLocks noGrp="1"/>
          </p:cNvSpPr>
          <p:nvPr>
            <p:ph type="subTitle" idx="1"/>
          </p:nvPr>
        </p:nvSpPr>
        <p:spPr>
          <a:xfrm>
            <a:off x="311700" y="2834125"/>
            <a:ext cx="8520600" cy="7926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Clr>
                <a:schemeClr val="dk2"/>
              </a:buClr>
              <a:buSzPct val="1000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dk1"/>
              </a:buClr>
              <a:buSzPct val="100000"/>
              <a:buFont typeface="Arial"/>
              <a:buNone/>
              <a:defRPr sz="12000" b="0" i="0" u="none" strike="noStrike" cap="none">
                <a:solidFill>
                  <a:schemeClr val="dk1"/>
                </a:solidFill>
                <a:latin typeface="Arial"/>
                <a:ea typeface="Arial"/>
                <a:cs typeface="Arial"/>
                <a:sym typeface="Arial"/>
              </a:defRPr>
            </a:lvl1pPr>
            <a:lvl2pPr lvl="1" indent="0" algn="ctr">
              <a:spcBef>
                <a:spcPts val="0"/>
              </a:spcBef>
              <a:buClr>
                <a:schemeClr val="dk1"/>
              </a:buClr>
              <a:buSzPct val="100000"/>
              <a:buFont typeface="Arial"/>
              <a:buNone/>
              <a:defRPr sz="12000">
                <a:solidFill>
                  <a:schemeClr val="dk1"/>
                </a:solidFill>
              </a:defRPr>
            </a:lvl2pPr>
            <a:lvl3pPr lvl="2" indent="0" algn="ctr">
              <a:spcBef>
                <a:spcPts val="0"/>
              </a:spcBef>
              <a:buClr>
                <a:schemeClr val="dk1"/>
              </a:buClr>
              <a:buSzPct val="100000"/>
              <a:buFont typeface="Arial"/>
              <a:buNone/>
              <a:defRPr sz="12000">
                <a:solidFill>
                  <a:schemeClr val="dk1"/>
                </a:solidFill>
              </a:defRPr>
            </a:lvl3pPr>
            <a:lvl4pPr lvl="3" indent="0" algn="ctr">
              <a:spcBef>
                <a:spcPts val="0"/>
              </a:spcBef>
              <a:buClr>
                <a:schemeClr val="dk1"/>
              </a:buClr>
              <a:buSzPct val="100000"/>
              <a:buFont typeface="Arial"/>
              <a:buNone/>
              <a:defRPr sz="12000">
                <a:solidFill>
                  <a:schemeClr val="dk1"/>
                </a:solidFill>
              </a:defRPr>
            </a:lvl4pPr>
            <a:lvl5pPr lvl="4" indent="0" algn="ctr">
              <a:spcBef>
                <a:spcPts val="0"/>
              </a:spcBef>
              <a:buClr>
                <a:schemeClr val="dk1"/>
              </a:buClr>
              <a:buSzPct val="100000"/>
              <a:buFont typeface="Arial"/>
              <a:buNone/>
              <a:defRPr sz="12000">
                <a:solidFill>
                  <a:schemeClr val="dk1"/>
                </a:solidFill>
              </a:defRPr>
            </a:lvl5pPr>
            <a:lvl6pPr lvl="5" indent="0" algn="ctr">
              <a:spcBef>
                <a:spcPts val="0"/>
              </a:spcBef>
              <a:buClr>
                <a:schemeClr val="dk1"/>
              </a:buClr>
              <a:buSzPct val="100000"/>
              <a:buFont typeface="Arial"/>
              <a:buNone/>
              <a:defRPr sz="12000">
                <a:solidFill>
                  <a:schemeClr val="dk1"/>
                </a:solidFill>
              </a:defRPr>
            </a:lvl6pPr>
            <a:lvl7pPr lvl="6" indent="0" algn="ctr">
              <a:spcBef>
                <a:spcPts val="0"/>
              </a:spcBef>
              <a:buClr>
                <a:schemeClr val="dk1"/>
              </a:buClr>
              <a:buSzPct val="100000"/>
              <a:buFont typeface="Arial"/>
              <a:buNone/>
              <a:defRPr sz="12000">
                <a:solidFill>
                  <a:schemeClr val="dk1"/>
                </a:solidFill>
              </a:defRPr>
            </a:lvl7pPr>
            <a:lvl8pPr lvl="7" indent="0" algn="ctr">
              <a:spcBef>
                <a:spcPts val="0"/>
              </a:spcBef>
              <a:buClr>
                <a:schemeClr val="dk1"/>
              </a:buClr>
              <a:buSzPct val="100000"/>
              <a:buFont typeface="Arial"/>
              <a:buNone/>
              <a:defRPr sz="12000">
                <a:solidFill>
                  <a:schemeClr val="dk1"/>
                </a:solidFill>
              </a:defRPr>
            </a:lvl8pPr>
            <a:lvl9pPr lvl="8" indent="0" algn="ctr">
              <a:spcBef>
                <a:spcPts val="0"/>
              </a:spcBef>
              <a:buClr>
                <a:schemeClr val="dk1"/>
              </a:buClr>
              <a:buSzPct val="100000"/>
              <a:buFont typeface="Arial"/>
              <a:buNone/>
              <a:defRPr sz="12000">
                <a:solidFill>
                  <a:schemeClr val="dk1"/>
                </a:solidFill>
              </a:defRPr>
            </a:lvl9pPr>
          </a:lstStyle>
          <a:p>
            <a:endParaRPr/>
          </a:p>
        </p:txBody>
      </p:sp>
      <p:sp>
        <p:nvSpPr>
          <p:cNvPr id="46" name="Shape 46"/>
          <p:cNvSpPr txBox="1">
            <a:spLocks noGrp="1"/>
          </p:cNvSpPr>
          <p:nvPr>
            <p:ph type="body" idx="1"/>
          </p:nvPr>
        </p:nvSpPr>
        <p:spPr>
          <a:xfrm>
            <a:off x="311700" y="3152225"/>
            <a:ext cx="8520600" cy="1300800"/>
          </a:xfrm>
          <a:prstGeom prst="rect">
            <a:avLst/>
          </a:prstGeom>
          <a:noFill/>
          <a:ln>
            <a:noFill/>
          </a:ln>
        </p:spPr>
        <p:txBody>
          <a:bodyPr wrap="square" lIns="91425" tIns="91425" rIns="91425" bIns="91425" anchor="t" anchorCtr="0"/>
          <a:lstStyle>
            <a:lvl1pPr marL="0" marR="0" lvl="0" indent="114300" algn="ctr" rtl="0">
              <a:lnSpc>
                <a:spcPct val="115000"/>
              </a:lnSpc>
              <a:spcBef>
                <a:spcPts val="0"/>
              </a:spcBef>
              <a:spcAft>
                <a:spcPts val="160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0" marR="0" lvl="1"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2pPr>
            <a:lvl3pPr marL="0" marR="0" lvl="2"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0" marR="0" lvl="3"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0" marR="0" lvl="4"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0" marR="0" lvl="5"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0" marR="0" lvl="6"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0" marR="0" lvl="7"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0" marR="0" lvl="8" indent="88900" algn="ctr"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628650" y="273843"/>
            <a:ext cx="7886700" cy="9942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body" idx="1"/>
          </p:nvPr>
        </p:nvSpPr>
        <p:spPr>
          <a:xfrm>
            <a:off x="628650" y="1369218"/>
            <a:ext cx="7886700" cy="32634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143000" y="841772"/>
            <a:ext cx="6858000" cy="1790700"/>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chemeClr val="dk1"/>
              </a:buClr>
              <a:buSzPct val="100000"/>
              <a:buFont typeface="Calibri"/>
              <a:buNone/>
              <a:defRPr sz="60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ubTitle" idx="1"/>
          </p:nvPr>
        </p:nvSpPr>
        <p:spPr>
          <a:xfrm>
            <a:off x="1143000" y="2701528"/>
            <a:ext cx="6858000" cy="1241700"/>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spcAft>
                <a:spcPts val="0"/>
              </a:spcAft>
              <a:buClr>
                <a:schemeClr val="dk1"/>
              </a:buClr>
              <a:buSzPct val="1000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rot="5400000">
            <a:off x="5350050" y="1467543"/>
            <a:ext cx="4359000" cy="19716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rot="5400000">
            <a:off x="1349475" y="-447056"/>
            <a:ext cx="4359000" cy="58008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28650" y="273843"/>
            <a:ext cx="7886700" cy="9942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1"/>
          </p:nvPr>
        </p:nvSpPr>
        <p:spPr>
          <a:xfrm rot="5400000">
            <a:off x="2940300" y="-942431"/>
            <a:ext cx="3263400" cy="78867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29840" y="342900"/>
            <a:ext cx="2949000" cy="12003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SzPct val="100000"/>
              <a:buFont typeface="Calibri"/>
              <a:buNone/>
              <a:defRPr sz="32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82" name="Shape 82"/>
          <p:cNvSpPr>
            <a:spLocks noGrp="1"/>
          </p:cNvSpPr>
          <p:nvPr>
            <p:ph type="pic" idx="2"/>
          </p:nvPr>
        </p:nvSpPr>
        <p:spPr>
          <a:xfrm>
            <a:off x="3887390" y="740568"/>
            <a:ext cx="4629300" cy="365520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ct val="1000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ct val="1000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ct val="1000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body" idx="1"/>
          </p:nvPr>
        </p:nvSpPr>
        <p:spPr>
          <a:xfrm>
            <a:off x="629840" y="1543050"/>
            <a:ext cx="2949000" cy="285870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ct val="100000"/>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ct val="100000"/>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629840" y="342900"/>
            <a:ext cx="2949000" cy="12003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SzPct val="100000"/>
              <a:buFont typeface="Calibri"/>
              <a:buNone/>
              <a:defRPr sz="32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1"/>
          </p:nvPr>
        </p:nvSpPr>
        <p:spPr>
          <a:xfrm>
            <a:off x="3887390" y="740568"/>
            <a:ext cx="4629300" cy="3655200"/>
          </a:xfrm>
          <a:prstGeom prst="rect">
            <a:avLst/>
          </a:prstGeom>
          <a:noFill/>
          <a:ln>
            <a:noFill/>
          </a:ln>
        </p:spPr>
        <p:txBody>
          <a:bodyPr wrap="square" lIns="91425" tIns="91425" rIns="91425" bIns="91425" anchor="t" anchorCtr="0"/>
          <a:lstStyle>
            <a:lvl1pPr marL="228600" marR="0" lvl="0" indent="177800" algn="l" rtl="0">
              <a:lnSpc>
                <a:spcPct val="90000"/>
              </a:lnSpc>
              <a:spcBef>
                <a:spcPts val="100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127000" algn="l" rtl="0">
              <a:lnSpc>
                <a:spcPct val="90000"/>
              </a:lnSpc>
              <a:spcBef>
                <a:spcPts val="5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body" idx="2"/>
          </p:nvPr>
        </p:nvSpPr>
        <p:spPr>
          <a:xfrm>
            <a:off x="629840" y="1543050"/>
            <a:ext cx="2949000" cy="285870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ct val="100000"/>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ct val="100000"/>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ct val="100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4"/>
        <p:cNvGrpSpPr/>
        <p:nvPr/>
      </p:nvGrpSpPr>
      <p:grpSpPr>
        <a:xfrm>
          <a:off x="0" y="0"/>
          <a:ext cx="0" cy="0"/>
          <a:chOff x="0" y="0"/>
          <a:chExt cx="0" cy="0"/>
        </a:xfrm>
      </p:grpSpPr>
      <p:sp>
        <p:nvSpPr>
          <p:cNvPr id="95" name="Shape 95"/>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628650" y="273843"/>
            <a:ext cx="7886700" cy="9942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1"/>
              </a:buClr>
              <a:buSzPct val="100000"/>
              <a:buFont typeface="Arial"/>
              <a:buNone/>
              <a:defRPr sz="3600" b="0" i="0" u="none" strike="noStrike" cap="none">
                <a:solidFill>
                  <a:schemeClr val="dk1"/>
                </a:solidFill>
                <a:latin typeface="Arial"/>
                <a:ea typeface="Arial"/>
                <a:cs typeface="Arial"/>
                <a:sym typeface="Arial"/>
              </a:defRPr>
            </a:lvl1pPr>
            <a:lvl2pPr lvl="1" indent="0" algn="ctr">
              <a:spcBef>
                <a:spcPts val="0"/>
              </a:spcBef>
              <a:buClr>
                <a:schemeClr val="dk1"/>
              </a:buClr>
              <a:buSzPct val="100000"/>
              <a:buFont typeface="Arial"/>
              <a:buNone/>
              <a:defRPr sz="3600">
                <a:solidFill>
                  <a:schemeClr val="dk1"/>
                </a:solidFill>
              </a:defRPr>
            </a:lvl2pPr>
            <a:lvl3pPr lvl="2" indent="0" algn="ctr">
              <a:spcBef>
                <a:spcPts val="0"/>
              </a:spcBef>
              <a:buClr>
                <a:schemeClr val="dk1"/>
              </a:buClr>
              <a:buSzPct val="100000"/>
              <a:buFont typeface="Arial"/>
              <a:buNone/>
              <a:defRPr sz="3600">
                <a:solidFill>
                  <a:schemeClr val="dk1"/>
                </a:solidFill>
              </a:defRPr>
            </a:lvl3pPr>
            <a:lvl4pPr lvl="3" indent="0" algn="ctr">
              <a:spcBef>
                <a:spcPts val="0"/>
              </a:spcBef>
              <a:buClr>
                <a:schemeClr val="dk1"/>
              </a:buClr>
              <a:buSzPct val="100000"/>
              <a:buFont typeface="Arial"/>
              <a:buNone/>
              <a:defRPr sz="3600">
                <a:solidFill>
                  <a:schemeClr val="dk1"/>
                </a:solidFill>
              </a:defRPr>
            </a:lvl4pPr>
            <a:lvl5pPr lvl="4" indent="0" algn="ctr">
              <a:spcBef>
                <a:spcPts val="0"/>
              </a:spcBef>
              <a:buClr>
                <a:schemeClr val="dk1"/>
              </a:buClr>
              <a:buSzPct val="100000"/>
              <a:buFont typeface="Arial"/>
              <a:buNone/>
              <a:defRPr sz="3600">
                <a:solidFill>
                  <a:schemeClr val="dk1"/>
                </a:solidFill>
              </a:defRPr>
            </a:lvl5pPr>
            <a:lvl6pPr lvl="5" indent="0" algn="ctr">
              <a:spcBef>
                <a:spcPts val="0"/>
              </a:spcBef>
              <a:buClr>
                <a:schemeClr val="dk1"/>
              </a:buClr>
              <a:buSzPct val="100000"/>
              <a:buFont typeface="Arial"/>
              <a:buNone/>
              <a:defRPr sz="3600">
                <a:solidFill>
                  <a:schemeClr val="dk1"/>
                </a:solidFill>
              </a:defRPr>
            </a:lvl6pPr>
            <a:lvl7pPr lvl="6" indent="0" algn="ctr">
              <a:spcBef>
                <a:spcPts val="0"/>
              </a:spcBef>
              <a:buClr>
                <a:schemeClr val="dk1"/>
              </a:buClr>
              <a:buSzPct val="100000"/>
              <a:buFont typeface="Arial"/>
              <a:buNone/>
              <a:defRPr sz="3600">
                <a:solidFill>
                  <a:schemeClr val="dk1"/>
                </a:solidFill>
              </a:defRPr>
            </a:lvl7pPr>
            <a:lvl8pPr lvl="7" indent="0" algn="ctr">
              <a:spcBef>
                <a:spcPts val="0"/>
              </a:spcBef>
              <a:buClr>
                <a:schemeClr val="dk1"/>
              </a:buClr>
              <a:buSzPct val="100000"/>
              <a:buFont typeface="Arial"/>
              <a:buNone/>
              <a:defRPr sz="3600">
                <a:solidFill>
                  <a:schemeClr val="dk1"/>
                </a:solidFill>
              </a:defRPr>
            </a:lvl8pPr>
            <a:lvl9pPr lvl="8" indent="0" algn="ctr">
              <a:spcBef>
                <a:spcPts val="0"/>
              </a:spcBef>
              <a:buClr>
                <a:schemeClr val="dk1"/>
              </a:buClr>
              <a:buSzPct val="100000"/>
              <a:buFont typeface="Arial"/>
              <a:buNone/>
              <a:defRPr sz="3600">
                <a:solidFill>
                  <a:schemeClr val="dk1"/>
                </a:solidFill>
              </a:defRPr>
            </a:lvl9pPr>
          </a:lstStyle>
          <a:p>
            <a:endParaRPr/>
          </a:p>
        </p:txBody>
      </p:sp>
      <p:sp>
        <p:nvSpPr>
          <p:cNvPr id="15" name="Shape 15"/>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629840" y="273843"/>
            <a:ext cx="7886700" cy="9942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1"/>
          </p:nvPr>
        </p:nvSpPr>
        <p:spPr>
          <a:xfrm>
            <a:off x="629840" y="1260872"/>
            <a:ext cx="3868500" cy="617999"/>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SzPct val="100000"/>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ct val="100000"/>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ct val="100000"/>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body" idx="2"/>
          </p:nvPr>
        </p:nvSpPr>
        <p:spPr>
          <a:xfrm>
            <a:off x="629840" y="1878806"/>
            <a:ext cx="3868500" cy="27633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body" idx="3"/>
          </p:nvPr>
        </p:nvSpPr>
        <p:spPr>
          <a:xfrm>
            <a:off x="4629150" y="1260872"/>
            <a:ext cx="3887400" cy="617999"/>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SzPct val="100000"/>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ct val="100000"/>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ct val="100000"/>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ct val="100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body" idx="4"/>
          </p:nvPr>
        </p:nvSpPr>
        <p:spPr>
          <a:xfrm>
            <a:off x="4629150" y="1878806"/>
            <a:ext cx="3887400" cy="27633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628650" y="273843"/>
            <a:ext cx="7886700" cy="9942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body" idx="1"/>
          </p:nvPr>
        </p:nvSpPr>
        <p:spPr>
          <a:xfrm>
            <a:off x="628650" y="1369218"/>
            <a:ext cx="3886200" cy="32634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body" idx="2"/>
          </p:nvPr>
        </p:nvSpPr>
        <p:spPr>
          <a:xfrm>
            <a:off x="4629150" y="1369218"/>
            <a:ext cx="3886200" cy="32634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23887" y="1282303"/>
            <a:ext cx="7886700" cy="21396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SzPct val="100000"/>
              <a:buFont typeface="Calibri"/>
              <a:buNone/>
              <a:defRPr sz="60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body" idx="1"/>
          </p:nvPr>
        </p:nvSpPr>
        <p:spPr>
          <a:xfrm>
            <a:off x="623887" y="3442097"/>
            <a:ext cx="7886700" cy="112530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888888"/>
              </a:buClr>
              <a:buSzPct val="100000"/>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spcAft>
                <a:spcPts val="0"/>
              </a:spcAft>
              <a:buClr>
                <a:srgbClr val="888888"/>
              </a:buClr>
              <a:buSzPct val="100000"/>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spcAft>
                <a:spcPts val="0"/>
              </a:spcAft>
              <a:buClr>
                <a:srgbClr val="888888"/>
              </a:buClr>
              <a:buSzPct val="100000"/>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spcAft>
                <a:spcPts val="0"/>
              </a:spcAft>
              <a:buClr>
                <a:srgbClr val="888888"/>
              </a:buClr>
              <a:buSzPct val="100000"/>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spcAft>
                <a:spcPts val="0"/>
              </a:spcAft>
              <a:buClr>
                <a:srgbClr val="888888"/>
              </a:buClr>
              <a:buSzPct val="100000"/>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spcAft>
                <a:spcPts val="0"/>
              </a:spcAft>
              <a:buClr>
                <a:srgbClr val="888888"/>
              </a:buClr>
              <a:buSzPct val="100000"/>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spcAft>
                <a:spcPts val="0"/>
              </a:spcAft>
              <a:buClr>
                <a:srgbClr val="888888"/>
              </a:buClr>
              <a:buSzPct val="100000"/>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spcAft>
                <a:spcPts val="0"/>
              </a:spcAft>
              <a:buClr>
                <a:srgbClr val="888888"/>
              </a:buClr>
              <a:buSzPct val="100000"/>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spcAft>
                <a:spcPts val="0"/>
              </a:spcAft>
              <a:buClr>
                <a:srgbClr val="888888"/>
              </a:buClr>
              <a:buSzPct val="1000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SzPct val="100000"/>
              <a:buFont typeface="Arial"/>
              <a:buNone/>
              <a:defRPr sz="2800">
                <a:solidFill>
                  <a:schemeClr val="dk1"/>
                </a:solidFill>
              </a:defRPr>
            </a:lvl2pPr>
            <a:lvl3pPr lvl="2" indent="0">
              <a:spcBef>
                <a:spcPts val="0"/>
              </a:spcBef>
              <a:buClr>
                <a:schemeClr val="dk1"/>
              </a:buClr>
              <a:buSzPct val="100000"/>
              <a:buFont typeface="Arial"/>
              <a:buNone/>
              <a:defRPr sz="2800">
                <a:solidFill>
                  <a:schemeClr val="dk1"/>
                </a:solidFill>
              </a:defRPr>
            </a:lvl3pPr>
            <a:lvl4pPr lvl="3" indent="0">
              <a:spcBef>
                <a:spcPts val="0"/>
              </a:spcBef>
              <a:buClr>
                <a:schemeClr val="dk1"/>
              </a:buClr>
              <a:buSzPct val="100000"/>
              <a:buFont typeface="Arial"/>
              <a:buNone/>
              <a:defRPr sz="2800">
                <a:solidFill>
                  <a:schemeClr val="dk1"/>
                </a:solidFill>
              </a:defRPr>
            </a:lvl4pPr>
            <a:lvl5pPr lvl="4" indent="0">
              <a:spcBef>
                <a:spcPts val="0"/>
              </a:spcBef>
              <a:buClr>
                <a:schemeClr val="dk1"/>
              </a:buClr>
              <a:buSzPct val="100000"/>
              <a:buFont typeface="Arial"/>
              <a:buNone/>
              <a:defRPr sz="2800">
                <a:solidFill>
                  <a:schemeClr val="dk1"/>
                </a:solidFill>
              </a:defRPr>
            </a:lvl5pPr>
            <a:lvl6pPr lvl="5" indent="0">
              <a:spcBef>
                <a:spcPts val="0"/>
              </a:spcBef>
              <a:buClr>
                <a:schemeClr val="dk1"/>
              </a:buClr>
              <a:buSzPct val="100000"/>
              <a:buFont typeface="Arial"/>
              <a:buNone/>
              <a:defRPr sz="2800">
                <a:solidFill>
                  <a:schemeClr val="dk1"/>
                </a:solidFill>
              </a:defRPr>
            </a:lvl6pPr>
            <a:lvl7pPr lvl="6" indent="0">
              <a:spcBef>
                <a:spcPts val="0"/>
              </a:spcBef>
              <a:buClr>
                <a:schemeClr val="dk1"/>
              </a:buClr>
              <a:buSzPct val="100000"/>
              <a:buFont typeface="Arial"/>
              <a:buNone/>
              <a:defRPr sz="2800">
                <a:solidFill>
                  <a:schemeClr val="dk1"/>
                </a:solidFill>
              </a:defRPr>
            </a:lvl7pPr>
            <a:lvl8pPr lvl="7" indent="0">
              <a:spcBef>
                <a:spcPts val="0"/>
              </a:spcBef>
              <a:buClr>
                <a:schemeClr val="dk1"/>
              </a:buClr>
              <a:buSzPct val="100000"/>
              <a:buFont typeface="Arial"/>
              <a:buNone/>
              <a:defRPr sz="2800">
                <a:solidFill>
                  <a:schemeClr val="dk1"/>
                </a:solidFill>
              </a:defRPr>
            </a:lvl8pPr>
            <a:lvl9pPr lvl="8" indent="0">
              <a:spcBef>
                <a:spcPts val="0"/>
              </a:spcBef>
              <a:buClr>
                <a:schemeClr val="dk1"/>
              </a:buClr>
              <a:buSzPct val="100000"/>
              <a:buFont typeface="Arial"/>
              <a:buNone/>
              <a:defRPr sz="2800">
                <a:solidFill>
                  <a:schemeClr val="dk1"/>
                </a:solidFill>
              </a:defRPr>
            </a:lvl9pPr>
          </a:lstStyle>
          <a:p>
            <a:endParaRPr/>
          </a:p>
        </p:txBody>
      </p:sp>
      <p:sp>
        <p:nvSpPr>
          <p:cNvPr id="18" name="Shape 18"/>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marL="0" marR="0" lvl="0" indent="114300" algn="l" rtl="0">
              <a:lnSpc>
                <a:spcPct val="115000"/>
              </a:lnSpc>
              <a:spcBef>
                <a:spcPts val="0"/>
              </a:spcBef>
              <a:spcAft>
                <a:spcPts val="160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0" marR="0" lvl="1"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2pPr>
            <a:lvl3pPr marL="0" marR="0" lvl="2"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0" marR="0" lvl="3"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0" marR="0" lvl="4"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0" marR="0" lvl="5"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0" marR="0" lvl="6"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0" marR="0" lvl="7"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0" marR="0" lvl="8"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SzPct val="100000"/>
              <a:buFont typeface="Arial"/>
              <a:buNone/>
              <a:defRPr sz="2800">
                <a:solidFill>
                  <a:schemeClr val="dk1"/>
                </a:solidFill>
              </a:defRPr>
            </a:lvl2pPr>
            <a:lvl3pPr lvl="2" indent="0">
              <a:spcBef>
                <a:spcPts val="0"/>
              </a:spcBef>
              <a:buClr>
                <a:schemeClr val="dk1"/>
              </a:buClr>
              <a:buSzPct val="100000"/>
              <a:buFont typeface="Arial"/>
              <a:buNone/>
              <a:defRPr sz="2800">
                <a:solidFill>
                  <a:schemeClr val="dk1"/>
                </a:solidFill>
              </a:defRPr>
            </a:lvl3pPr>
            <a:lvl4pPr lvl="3" indent="0">
              <a:spcBef>
                <a:spcPts val="0"/>
              </a:spcBef>
              <a:buClr>
                <a:schemeClr val="dk1"/>
              </a:buClr>
              <a:buSzPct val="100000"/>
              <a:buFont typeface="Arial"/>
              <a:buNone/>
              <a:defRPr sz="2800">
                <a:solidFill>
                  <a:schemeClr val="dk1"/>
                </a:solidFill>
              </a:defRPr>
            </a:lvl4pPr>
            <a:lvl5pPr lvl="4" indent="0">
              <a:spcBef>
                <a:spcPts val="0"/>
              </a:spcBef>
              <a:buClr>
                <a:schemeClr val="dk1"/>
              </a:buClr>
              <a:buSzPct val="100000"/>
              <a:buFont typeface="Arial"/>
              <a:buNone/>
              <a:defRPr sz="2800">
                <a:solidFill>
                  <a:schemeClr val="dk1"/>
                </a:solidFill>
              </a:defRPr>
            </a:lvl5pPr>
            <a:lvl6pPr lvl="5" indent="0">
              <a:spcBef>
                <a:spcPts val="0"/>
              </a:spcBef>
              <a:buClr>
                <a:schemeClr val="dk1"/>
              </a:buClr>
              <a:buSzPct val="100000"/>
              <a:buFont typeface="Arial"/>
              <a:buNone/>
              <a:defRPr sz="2800">
                <a:solidFill>
                  <a:schemeClr val="dk1"/>
                </a:solidFill>
              </a:defRPr>
            </a:lvl6pPr>
            <a:lvl7pPr lvl="6" indent="0">
              <a:spcBef>
                <a:spcPts val="0"/>
              </a:spcBef>
              <a:buClr>
                <a:schemeClr val="dk1"/>
              </a:buClr>
              <a:buSzPct val="100000"/>
              <a:buFont typeface="Arial"/>
              <a:buNone/>
              <a:defRPr sz="2800">
                <a:solidFill>
                  <a:schemeClr val="dk1"/>
                </a:solidFill>
              </a:defRPr>
            </a:lvl7pPr>
            <a:lvl8pPr lvl="7" indent="0">
              <a:spcBef>
                <a:spcPts val="0"/>
              </a:spcBef>
              <a:buClr>
                <a:schemeClr val="dk1"/>
              </a:buClr>
              <a:buSzPct val="100000"/>
              <a:buFont typeface="Arial"/>
              <a:buNone/>
              <a:defRPr sz="2800">
                <a:solidFill>
                  <a:schemeClr val="dk1"/>
                </a:solidFill>
              </a:defRPr>
            </a:lvl8pPr>
            <a:lvl9pPr lvl="8" indent="0">
              <a:spcBef>
                <a:spcPts val="0"/>
              </a:spcBef>
              <a:buClr>
                <a:schemeClr val="dk1"/>
              </a:buClr>
              <a:buSzPct val="100000"/>
              <a:buFont typeface="Arial"/>
              <a:buNone/>
              <a:defRPr sz="2800">
                <a:solidFill>
                  <a:schemeClr val="dk1"/>
                </a:solidFill>
              </a:defRPr>
            </a:lvl9pPr>
          </a:lstStyle>
          <a:p>
            <a:endParaRPr/>
          </a:p>
        </p:txBody>
      </p:sp>
      <p:sp>
        <p:nvSpPr>
          <p:cNvPr id="22" name="Shape 22"/>
          <p:cNvSpPr txBox="1">
            <a:spLocks noGrp="1"/>
          </p:cNvSpPr>
          <p:nvPr>
            <p:ph type="body" idx="1"/>
          </p:nvPr>
        </p:nvSpPr>
        <p:spPr>
          <a:xfrm>
            <a:off x="311700" y="1152475"/>
            <a:ext cx="3999900" cy="3416400"/>
          </a:xfrm>
          <a:prstGeom prst="rect">
            <a:avLst/>
          </a:prstGeom>
          <a:noFill/>
          <a:ln>
            <a:noFill/>
          </a:ln>
        </p:spPr>
        <p:txBody>
          <a:bodyPr wrap="square" lIns="91425" tIns="91425" rIns="91425" bIns="91425" anchor="t" anchorCtr="0"/>
          <a:lstStyle>
            <a:lvl1pPr marL="0" marR="0" lvl="0"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1pPr>
            <a:lvl2pPr marL="0" marR="0" lvl="1"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2pPr>
            <a:lvl3pPr marL="0" marR="0" lvl="2"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3pPr>
            <a:lvl4pPr marL="0" marR="0" lvl="3"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0" marR="0" lvl="4"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0" marR="0" lvl="5"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0" marR="0" lvl="6"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0" marR="0" lvl="7"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0" marR="0" lvl="8"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152475"/>
            <a:ext cx="3999900" cy="3416400"/>
          </a:xfrm>
          <a:prstGeom prst="rect">
            <a:avLst/>
          </a:prstGeom>
          <a:noFill/>
          <a:ln>
            <a:noFill/>
          </a:ln>
        </p:spPr>
        <p:txBody>
          <a:bodyPr wrap="square" lIns="91425" tIns="91425" rIns="91425" bIns="91425" anchor="t" anchorCtr="0"/>
          <a:lstStyle>
            <a:lvl1pPr marL="0" marR="0" lvl="0"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1pPr>
            <a:lvl2pPr marL="0" marR="0" lvl="1"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2pPr>
            <a:lvl3pPr marL="0" marR="0" lvl="2"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3pPr>
            <a:lvl4pPr marL="0" marR="0" lvl="3"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0" marR="0" lvl="4"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0" marR="0" lvl="5"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0" marR="0" lvl="6"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0" marR="0" lvl="7"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0" marR="0" lvl="8"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SzPct val="100000"/>
              <a:buFont typeface="Arial"/>
              <a:buNone/>
              <a:defRPr sz="2800">
                <a:solidFill>
                  <a:schemeClr val="dk1"/>
                </a:solidFill>
              </a:defRPr>
            </a:lvl2pPr>
            <a:lvl3pPr lvl="2" indent="0">
              <a:spcBef>
                <a:spcPts val="0"/>
              </a:spcBef>
              <a:buClr>
                <a:schemeClr val="dk1"/>
              </a:buClr>
              <a:buSzPct val="100000"/>
              <a:buFont typeface="Arial"/>
              <a:buNone/>
              <a:defRPr sz="2800">
                <a:solidFill>
                  <a:schemeClr val="dk1"/>
                </a:solidFill>
              </a:defRPr>
            </a:lvl3pPr>
            <a:lvl4pPr lvl="3" indent="0">
              <a:spcBef>
                <a:spcPts val="0"/>
              </a:spcBef>
              <a:buClr>
                <a:schemeClr val="dk1"/>
              </a:buClr>
              <a:buSzPct val="100000"/>
              <a:buFont typeface="Arial"/>
              <a:buNone/>
              <a:defRPr sz="2800">
                <a:solidFill>
                  <a:schemeClr val="dk1"/>
                </a:solidFill>
              </a:defRPr>
            </a:lvl4pPr>
            <a:lvl5pPr lvl="4" indent="0">
              <a:spcBef>
                <a:spcPts val="0"/>
              </a:spcBef>
              <a:buClr>
                <a:schemeClr val="dk1"/>
              </a:buClr>
              <a:buSzPct val="100000"/>
              <a:buFont typeface="Arial"/>
              <a:buNone/>
              <a:defRPr sz="2800">
                <a:solidFill>
                  <a:schemeClr val="dk1"/>
                </a:solidFill>
              </a:defRPr>
            </a:lvl5pPr>
            <a:lvl6pPr lvl="5" indent="0">
              <a:spcBef>
                <a:spcPts val="0"/>
              </a:spcBef>
              <a:buClr>
                <a:schemeClr val="dk1"/>
              </a:buClr>
              <a:buSzPct val="100000"/>
              <a:buFont typeface="Arial"/>
              <a:buNone/>
              <a:defRPr sz="2800">
                <a:solidFill>
                  <a:schemeClr val="dk1"/>
                </a:solidFill>
              </a:defRPr>
            </a:lvl6pPr>
            <a:lvl7pPr lvl="6" indent="0">
              <a:spcBef>
                <a:spcPts val="0"/>
              </a:spcBef>
              <a:buClr>
                <a:schemeClr val="dk1"/>
              </a:buClr>
              <a:buSzPct val="100000"/>
              <a:buFont typeface="Arial"/>
              <a:buNone/>
              <a:defRPr sz="2800">
                <a:solidFill>
                  <a:schemeClr val="dk1"/>
                </a:solidFill>
              </a:defRPr>
            </a:lvl7pPr>
            <a:lvl8pPr lvl="7" indent="0">
              <a:spcBef>
                <a:spcPts val="0"/>
              </a:spcBef>
              <a:buClr>
                <a:schemeClr val="dk1"/>
              </a:buClr>
              <a:buSzPct val="100000"/>
              <a:buFont typeface="Arial"/>
              <a:buNone/>
              <a:defRPr sz="2800">
                <a:solidFill>
                  <a:schemeClr val="dk1"/>
                </a:solidFill>
              </a:defRPr>
            </a:lvl8pPr>
            <a:lvl9pPr lvl="8" indent="0">
              <a:spcBef>
                <a:spcPts val="0"/>
              </a:spcBef>
              <a:buClr>
                <a:schemeClr val="dk1"/>
              </a:buClr>
              <a:buSzPct val="100000"/>
              <a:buFont typeface="Arial"/>
              <a:buNone/>
              <a:defRPr sz="2800">
                <a:solidFill>
                  <a:schemeClr val="dk1"/>
                </a:solidFill>
              </a:defRPr>
            </a:lvl9pPr>
          </a:lstStyle>
          <a:p>
            <a:endParaRPr/>
          </a:p>
        </p:txBody>
      </p:sp>
      <p:sp>
        <p:nvSpPr>
          <p:cNvPr id="27" name="Shape 27"/>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00000"/>
              <a:buFont typeface="Arial"/>
              <a:buNone/>
              <a:defRPr sz="2400" b="0" i="0" u="none" strike="noStrike" cap="none">
                <a:solidFill>
                  <a:schemeClr val="dk1"/>
                </a:solidFill>
                <a:latin typeface="Arial"/>
                <a:ea typeface="Arial"/>
                <a:cs typeface="Arial"/>
                <a:sym typeface="Arial"/>
              </a:defRPr>
            </a:lvl1pPr>
            <a:lvl2pPr lvl="1" indent="0">
              <a:spcBef>
                <a:spcPts val="0"/>
              </a:spcBef>
              <a:buClr>
                <a:schemeClr val="dk1"/>
              </a:buClr>
              <a:buSzPct val="100000"/>
              <a:buFont typeface="Arial"/>
              <a:buNone/>
              <a:defRPr sz="2400">
                <a:solidFill>
                  <a:schemeClr val="dk1"/>
                </a:solidFill>
              </a:defRPr>
            </a:lvl2pPr>
            <a:lvl3pPr lvl="2" indent="0">
              <a:spcBef>
                <a:spcPts val="0"/>
              </a:spcBef>
              <a:buClr>
                <a:schemeClr val="dk1"/>
              </a:buClr>
              <a:buSzPct val="100000"/>
              <a:buFont typeface="Arial"/>
              <a:buNone/>
              <a:defRPr sz="2400">
                <a:solidFill>
                  <a:schemeClr val="dk1"/>
                </a:solidFill>
              </a:defRPr>
            </a:lvl3pPr>
            <a:lvl4pPr lvl="3" indent="0">
              <a:spcBef>
                <a:spcPts val="0"/>
              </a:spcBef>
              <a:buClr>
                <a:schemeClr val="dk1"/>
              </a:buClr>
              <a:buSzPct val="100000"/>
              <a:buFont typeface="Arial"/>
              <a:buNone/>
              <a:defRPr sz="2400">
                <a:solidFill>
                  <a:schemeClr val="dk1"/>
                </a:solidFill>
              </a:defRPr>
            </a:lvl4pPr>
            <a:lvl5pPr lvl="4" indent="0">
              <a:spcBef>
                <a:spcPts val="0"/>
              </a:spcBef>
              <a:buClr>
                <a:schemeClr val="dk1"/>
              </a:buClr>
              <a:buSzPct val="100000"/>
              <a:buFont typeface="Arial"/>
              <a:buNone/>
              <a:defRPr sz="2400">
                <a:solidFill>
                  <a:schemeClr val="dk1"/>
                </a:solidFill>
              </a:defRPr>
            </a:lvl5pPr>
            <a:lvl6pPr lvl="5" indent="0">
              <a:spcBef>
                <a:spcPts val="0"/>
              </a:spcBef>
              <a:buClr>
                <a:schemeClr val="dk1"/>
              </a:buClr>
              <a:buSzPct val="100000"/>
              <a:buFont typeface="Arial"/>
              <a:buNone/>
              <a:defRPr sz="2400">
                <a:solidFill>
                  <a:schemeClr val="dk1"/>
                </a:solidFill>
              </a:defRPr>
            </a:lvl6pPr>
            <a:lvl7pPr lvl="6" indent="0">
              <a:spcBef>
                <a:spcPts val="0"/>
              </a:spcBef>
              <a:buClr>
                <a:schemeClr val="dk1"/>
              </a:buClr>
              <a:buSzPct val="100000"/>
              <a:buFont typeface="Arial"/>
              <a:buNone/>
              <a:defRPr sz="2400">
                <a:solidFill>
                  <a:schemeClr val="dk1"/>
                </a:solidFill>
              </a:defRPr>
            </a:lvl7pPr>
            <a:lvl8pPr lvl="7" indent="0">
              <a:spcBef>
                <a:spcPts val="0"/>
              </a:spcBef>
              <a:buClr>
                <a:schemeClr val="dk1"/>
              </a:buClr>
              <a:buSzPct val="100000"/>
              <a:buFont typeface="Arial"/>
              <a:buNone/>
              <a:defRPr sz="2400">
                <a:solidFill>
                  <a:schemeClr val="dk1"/>
                </a:solidFill>
              </a:defRPr>
            </a:lvl8pPr>
            <a:lvl9pPr lvl="8" indent="0">
              <a:spcBef>
                <a:spcPts val="0"/>
              </a:spcBef>
              <a:buClr>
                <a:schemeClr val="dk1"/>
              </a:buClr>
              <a:buSzPct val="100000"/>
              <a:buFont typeface="Arial"/>
              <a:buNone/>
              <a:defRPr sz="2400">
                <a:solidFill>
                  <a:schemeClr val="dk1"/>
                </a:solidFill>
              </a:defRPr>
            </a:lvl9pPr>
          </a:lstStyle>
          <a:p>
            <a:endParaRPr/>
          </a:p>
        </p:txBody>
      </p:sp>
      <p:sp>
        <p:nvSpPr>
          <p:cNvPr id="30" name="Shape 30"/>
          <p:cNvSpPr txBox="1">
            <a:spLocks noGrp="1"/>
          </p:cNvSpPr>
          <p:nvPr>
            <p:ph type="body" idx="1"/>
          </p:nvPr>
        </p:nvSpPr>
        <p:spPr>
          <a:xfrm>
            <a:off x="311700" y="1389600"/>
            <a:ext cx="2808000" cy="3179400"/>
          </a:xfrm>
          <a:prstGeom prst="rect">
            <a:avLst/>
          </a:prstGeom>
          <a:noFill/>
          <a:ln>
            <a:noFill/>
          </a:ln>
        </p:spPr>
        <p:txBody>
          <a:bodyPr wrap="square" lIns="91425" tIns="91425" rIns="91425" bIns="91425" anchor="t" anchorCtr="0"/>
          <a:lstStyle>
            <a:lvl1pPr marL="0" marR="0" lvl="0"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1pPr>
            <a:lvl2pPr marL="0" marR="0" lvl="1"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2pPr>
            <a:lvl3pPr marL="0" marR="0" lvl="2"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3pPr>
            <a:lvl4pPr marL="0" marR="0" lvl="3"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0" marR="0" lvl="4"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0" marR="0" lvl="5"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0" marR="0" lvl="6"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0" marR="0" lvl="7"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0" marR="0" lvl="8" indent="76200" algn="l" rtl="0">
              <a:lnSpc>
                <a:spcPct val="115000"/>
              </a:lnSpc>
              <a:spcBef>
                <a:spcPts val="0"/>
              </a:spcBef>
              <a:spcAft>
                <a:spcPts val="160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Arial"/>
              <a:buNone/>
              <a:defRPr sz="4800" b="0" i="0" u="none" strike="noStrike" cap="none">
                <a:solidFill>
                  <a:schemeClr val="dk1"/>
                </a:solidFill>
                <a:latin typeface="Arial"/>
                <a:ea typeface="Arial"/>
                <a:cs typeface="Arial"/>
                <a:sym typeface="Arial"/>
              </a:defRPr>
            </a:lvl1pPr>
            <a:lvl2pPr lvl="1" indent="0">
              <a:spcBef>
                <a:spcPts val="0"/>
              </a:spcBef>
              <a:buClr>
                <a:schemeClr val="dk1"/>
              </a:buClr>
              <a:buSzPct val="100000"/>
              <a:buFont typeface="Arial"/>
              <a:buNone/>
              <a:defRPr sz="4800">
                <a:solidFill>
                  <a:schemeClr val="dk1"/>
                </a:solidFill>
              </a:defRPr>
            </a:lvl2pPr>
            <a:lvl3pPr lvl="2" indent="0">
              <a:spcBef>
                <a:spcPts val="0"/>
              </a:spcBef>
              <a:buClr>
                <a:schemeClr val="dk1"/>
              </a:buClr>
              <a:buSzPct val="100000"/>
              <a:buFont typeface="Arial"/>
              <a:buNone/>
              <a:defRPr sz="4800">
                <a:solidFill>
                  <a:schemeClr val="dk1"/>
                </a:solidFill>
              </a:defRPr>
            </a:lvl3pPr>
            <a:lvl4pPr lvl="3" indent="0">
              <a:spcBef>
                <a:spcPts val="0"/>
              </a:spcBef>
              <a:buClr>
                <a:schemeClr val="dk1"/>
              </a:buClr>
              <a:buSzPct val="100000"/>
              <a:buFont typeface="Arial"/>
              <a:buNone/>
              <a:defRPr sz="4800">
                <a:solidFill>
                  <a:schemeClr val="dk1"/>
                </a:solidFill>
              </a:defRPr>
            </a:lvl4pPr>
            <a:lvl5pPr lvl="4" indent="0">
              <a:spcBef>
                <a:spcPts val="0"/>
              </a:spcBef>
              <a:buClr>
                <a:schemeClr val="dk1"/>
              </a:buClr>
              <a:buSzPct val="100000"/>
              <a:buFont typeface="Arial"/>
              <a:buNone/>
              <a:defRPr sz="4800">
                <a:solidFill>
                  <a:schemeClr val="dk1"/>
                </a:solidFill>
              </a:defRPr>
            </a:lvl5pPr>
            <a:lvl6pPr lvl="5" indent="0">
              <a:spcBef>
                <a:spcPts val="0"/>
              </a:spcBef>
              <a:buClr>
                <a:schemeClr val="dk1"/>
              </a:buClr>
              <a:buSzPct val="100000"/>
              <a:buFont typeface="Arial"/>
              <a:buNone/>
              <a:defRPr sz="4800">
                <a:solidFill>
                  <a:schemeClr val="dk1"/>
                </a:solidFill>
              </a:defRPr>
            </a:lvl6pPr>
            <a:lvl7pPr lvl="6" indent="0">
              <a:spcBef>
                <a:spcPts val="0"/>
              </a:spcBef>
              <a:buClr>
                <a:schemeClr val="dk1"/>
              </a:buClr>
              <a:buSzPct val="100000"/>
              <a:buFont typeface="Arial"/>
              <a:buNone/>
              <a:defRPr sz="4800">
                <a:solidFill>
                  <a:schemeClr val="dk1"/>
                </a:solidFill>
              </a:defRPr>
            </a:lvl7pPr>
            <a:lvl8pPr lvl="7" indent="0">
              <a:spcBef>
                <a:spcPts val="0"/>
              </a:spcBef>
              <a:buClr>
                <a:schemeClr val="dk1"/>
              </a:buClr>
              <a:buSzPct val="100000"/>
              <a:buFont typeface="Arial"/>
              <a:buNone/>
              <a:defRPr sz="4800">
                <a:solidFill>
                  <a:schemeClr val="dk1"/>
                </a:solidFill>
              </a:defRPr>
            </a:lvl8pPr>
            <a:lvl9pPr lvl="8" indent="0">
              <a:spcBef>
                <a:spcPts val="0"/>
              </a:spcBef>
              <a:buClr>
                <a:schemeClr val="dk1"/>
              </a:buClr>
              <a:buSzPct val="100000"/>
              <a:buFont typeface="Arial"/>
              <a:buNone/>
              <a:defRPr sz="4800">
                <a:solidFill>
                  <a:schemeClr val="dk1"/>
                </a:solidFill>
              </a:defRPr>
            </a:lvl9pPr>
          </a:lstStyle>
          <a:p>
            <a:endParaRPr/>
          </a:p>
        </p:txBody>
      </p:sp>
      <p:sp>
        <p:nvSpPr>
          <p:cNvPr id="34" name="Shape 34"/>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233175"/>
            <a:ext cx="4045200" cy="1482300"/>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dk1"/>
              </a:buClr>
              <a:buSzPct val="100000"/>
              <a:buFont typeface="Arial"/>
              <a:buNone/>
              <a:defRPr sz="4200" b="0" i="0" u="none" strike="noStrike" cap="none">
                <a:solidFill>
                  <a:schemeClr val="dk1"/>
                </a:solidFill>
                <a:latin typeface="Arial"/>
                <a:ea typeface="Arial"/>
                <a:cs typeface="Arial"/>
                <a:sym typeface="Arial"/>
              </a:defRPr>
            </a:lvl1pPr>
            <a:lvl2pPr lvl="1" indent="0" algn="ctr">
              <a:spcBef>
                <a:spcPts val="0"/>
              </a:spcBef>
              <a:buClr>
                <a:schemeClr val="dk1"/>
              </a:buClr>
              <a:buSzPct val="100000"/>
              <a:buFont typeface="Arial"/>
              <a:buNone/>
              <a:defRPr sz="4200">
                <a:solidFill>
                  <a:schemeClr val="dk1"/>
                </a:solidFill>
              </a:defRPr>
            </a:lvl2pPr>
            <a:lvl3pPr lvl="2" indent="0" algn="ctr">
              <a:spcBef>
                <a:spcPts val="0"/>
              </a:spcBef>
              <a:buClr>
                <a:schemeClr val="dk1"/>
              </a:buClr>
              <a:buSzPct val="100000"/>
              <a:buFont typeface="Arial"/>
              <a:buNone/>
              <a:defRPr sz="4200">
                <a:solidFill>
                  <a:schemeClr val="dk1"/>
                </a:solidFill>
              </a:defRPr>
            </a:lvl3pPr>
            <a:lvl4pPr lvl="3" indent="0" algn="ctr">
              <a:spcBef>
                <a:spcPts val="0"/>
              </a:spcBef>
              <a:buClr>
                <a:schemeClr val="dk1"/>
              </a:buClr>
              <a:buSzPct val="100000"/>
              <a:buFont typeface="Arial"/>
              <a:buNone/>
              <a:defRPr sz="4200">
                <a:solidFill>
                  <a:schemeClr val="dk1"/>
                </a:solidFill>
              </a:defRPr>
            </a:lvl4pPr>
            <a:lvl5pPr lvl="4" indent="0" algn="ctr">
              <a:spcBef>
                <a:spcPts val="0"/>
              </a:spcBef>
              <a:buClr>
                <a:schemeClr val="dk1"/>
              </a:buClr>
              <a:buSzPct val="100000"/>
              <a:buFont typeface="Arial"/>
              <a:buNone/>
              <a:defRPr sz="4200">
                <a:solidFill>
                  <a:schemeClr val="dk1"/>
                </a:solidFill>
              </a:defRPr>
            </a:lvl5pPr>
            <a:lvl6pPr lvl="5" indent="0" algn="ctr">
              <a:spcBef>
                <a:spcPts val="0"/>
              </a:spcBef>
              <a:buClr>
                <a:schemeClr val="dk1"/>
              </a:buClr>
              <a:buSzPct val="100000"/>
              <a:buFont typeface="Arial"/>
              <a:buNone/>
              <a:defRPr sz="4200">
                <a:solidFill>
                  <a:schemeClr val="dk1"/>
                </a:solidFill>
              </a:defRPr>
            </a:lvl6pPr>
            <a:lvl7pPr lvl="6" indent="0" algn="ctr">
              <a:spcBef>
                <a:spcPts val="0"/>
              </a:spcBef>
              <a:buClr>
                <a:schemeClr val="dk1"/>
              </a:buClr>
              <a:buSzPct val="100000"/>
              <a:buFont typeface="Arial"/>
              <a:buNone/>
              <a:defRPr sz="4200">
                <a:solidFill>
                  <a:schemeClr val="dk1"/>
                </a:solidFill>
              </a:defRPr>
            </a:lvl7pPr>
            <a:lvl8pPr lvl="7" indent="0" algn="ctr">
              <a:spcBef>
                <a:spcPts val="0"/>
              </a:spcBef>
              <a:buClr>
                <a:schemeClr val="dk1"/>
              </a:buClr>
              <a:buSzPct val="100000"/>
              <a:buFont typeface="Arial"/>
              <a:buNone/>
              <a:defRPr sz="4200">
                <a:solidFill>
                  <a:schemeClr val="dk1"/>
                </a:solidFill>
              </a:defRPr>
            </a:lvl8pPr>
            <a:lvl9pPr lvl="8" indent="0" algn="ctr">
              <a:spcBef>
                <a:spcPts val="0"/>
              </a:spcBef>
              <a:buClr>
                <a:schemeClr val="dk1"/>
              </a:buClr>
              <a:buSzPct val="100000"/>
              <a:buFont typeface="Arial"/>
              <a:buNone/>
              <a:defRPr sz="4200">
                <a:solidFill>
                  <a:schemeClr val="dk1"/>
                </a:solidFill>
              </a:defRPr>
            </a:lvl9pPr>
          </a:lstStyle>
          <a:p>
            <a:endParaRPr/>
          </a:p>
        </p:txBody>
      </p:sp>
      <p:sp>
        <p:nvSpPr>
          <p:cNvPr id="38" name="Shape 38"/>
          <p:cNvSpPr txBox="1">
            <a:spLocks noGrp="1"/>
          </p:cNvSpPr>
          <p:nvPr>
            <p:ph type="subTitle" idx="1"/>
          </p:nvPr>
        </p:nvSpPr>
        <p:spPr>
          <a:xfrm>
            <a:off x="265500" y="2803075"/>
            <a:ext cx="4045200" cy="12351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Clr>
                <a:schemeClr val="dk2"/>
              </a:buClr>
              <a:buSzPct val="100000"/>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724075"/>
            <a:ext cx="3837000" cy="3695100"/>
          </a:xfrm>
          <a:prstGeom prst="rect">
            <a:avLst/>
          </a:prstGeom>
          <a:noFill/>
          <a:ln>
            <a:noFill/>
          </a:ln>
        </p:spPr>
        <p:txBody>
          <a:bodyPr wrap="square" lIns="91425" tIns="91425" rIns="91425" bIns="91425" anchor="ctr" anchorCtr="0"/>
          <a:lstStyle>
            <a:lvl1pPr marL="0" marR="0" lvl="0" indent="114300" algn="l" rtl="0">
              <a:lnSpc>
                <a:spcPct val="115000"/>
              </a:lnSpc>
              <a:spcBef>
                <a:spcPts val="0"/>
              </a:spcBef>
              <a:spcAft>
                <a:spcPts val="160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0" marR="0" lvl="1"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2pPr>
            <a:lvl3pPr marL="0" marR="0" lvl="2"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0" marR="0" lvl="3"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0" marR="0" lvl="4"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0" marR="0" lvl="5"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0" marR="0" lvl="6"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0" marR="0" lvl="7"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0" marR="0" lvl="8"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SzPct val="100000"/>
              <a:buFont typeface="Arial"/>
              <a:buNone/>
              <a:defRPr sz="1800" b="0" i="0" u="none" strike="noStrike" cap="none">
                <a:solidFill>
                  <a:schemeClr val="dk2"/>
                </a:solidFill>
                <a:latin typeface="Arial"/>
                <a:ea typeface="Arial"/>
                <a:cs typeface="Arial"/>
                <a:sym typeface="Arial"/>
              </a:defRPr>
            </a:lvl1pPr>
            <a:lvl2pPr marL="0" marR="0" lvl="1"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2pPr>
            <a:lvl3pPr marL="0" marR="0" lvl="2"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0" marR="0" lvl="3"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0" marR="0" lvl="4"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0" marR="0" lvl="5"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0" marR="0" lvl="6"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0" marR="0" lvl="7"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0" marR="0" lvl="8"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ct val="100000"/>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lang="en-GB"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SzPct val="100000"/>
              <a:buFont typeface="Arial"/>
              <a:buNone/>
              <a:defRPr sz="2800">
                <a:solidFill>
                  <a:schemeClr val="dk1"/>
                </a:solidFill>
              </a:defRPr>
            </a:lvl2pPr>
            <a:lvl3pPr lvl="2" indent="0">
              <a:spcBef>
                <a:spcPts val="0"/>
              </a:spcBef>
              <a:buClr>
                <a:schemeClr val="dk1"/>
              </a:buClr>
              <a:buSzPct val="100000"/>
              <a:buFont typeface="Arial"/>
              <a:buNone/>
              <a:defRPr sz="2800">
                <a:solidFill>
                  <a:schemeClr val="dk1"/>
                </a:solidFill>
              </a:defRPr>
            </a:lvl3pPr>
            <a:lvl4pPr lvl="3" indent="0">
              <a:spcBef>
                <a:spcPts val="0"/>
              </a:spcBef>
              <a:buClr>
                <a:schemeClr val="dk1"/>
              </a:buClr>
              <a:buSzPct val="100000"/>
              <a:buFont typeface="Arial"/>
              <a:buNone/>
              <a:defRPr sz="2800">
                <a:solidFill>
                  <a:schemeClr val="dk1"/>
                </a:solidFill>
              </a:defRPr>
            </a:lvl4pPr>
            <a:lvl5pPr lvl="4" indent="0">
              <a:spcBef>
                <a:spcPts val="0"/>
              </a:spcBef>
              <a:buClr>
                <a:schemeClr val="dk1"/>
              </a:buClr>
              <a:buSzPct val="100000"/>
              <a:buFont typeface="Arial"/>
              <a:buNone/>
              <a:defRPr sz="2800">
                <a:solidFill>
                  <a:schemeClr val="dk1"/>
                </a:solidFill>
              </a:defRPr>
            </a:lvl5pPr>
            <a:lvl6pPr lvl="5" indent="0">
              <a:spcBef>
                <a:spcPts val="0"/>
              </a:spcBef>
              <a:buClr>
                <a:schemeClr val="dk1"/>
              </a:buClr>
              <a:buSzPct val="100000"/>
              <a:buFont typeface="Arial"/>
              <a:buNone/>
              <a:defRPr sz="2800">
                <a:solidFill>
                  <a:schemeClr val="dk1"/>
                </a:solidFill>
              </a:defRPr>
            </a:lvl6pPr>
            <a:lvl7pPr lvl="6" indent="0">
              <a:spcBef>
                <a:spcPts val="0"/>
              </a:spcBef>
              <a:buClr>
                <a:schemeClr val="dk1"/>
              </a:buClr>
              <a:buSzPct val="100000"/>
              <a:buFont typeface="Arial"/>
              <a:buNone/>
              <a:defRPr sz="2800">
                <a:solidFill>
                  <a:schemeClr val="dk1"/>
                </a:solidFill>
              </a:defRPr>
            </a:lvl7pPr>
            <a:lvl8pPr lvl="7" indent="0">
              <a:spcBef>
                <a:spcPts val="0"/>
              </a:spcBef>
              <a:buClr>
                <a:schemeClr val="dk1"/>
              </a:buClr>
              <a:buSzPct val="100000"/>
              <a:buFont typeface="Arial"/>
              <a:buNone/>
              <a:defRPr sz="2800">
                <a:solidFill>
                  <a:schemeClr val="dk1"/>
                </a:solidFill>
              </a:defRPr>
            </a:lvl8pPr>
            <a:lvl9pPr lvl="8" indent="0">
              <a:spcBef>
                <a:spcPts val="0"/>
              </a:spcBef>
              <a:buClr>
                <a:schemeClr val="dk1"/>
              </a:buClr>
              <a:buSzPct val="100000"/>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marL="0" marR="0" lvl="0" indent="114300" algn="l" rtl="0">
              <a:lnSpc>
                <a:spcPct val="115000"/>
              </a:lnSpc>
              <a:spcBef>
                <a:spcPts val="0"/>
              </a:spcBef>
              <a:spcAft>
                <a:spcPts val="160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0" marR="0" lvl="1"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2pPr>
            <a:lvl3pPr marL="0" marR="0" lvl="2"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0" marR="0" lvl="3"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0" marR="0" lvl="4"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0" marR="0" lvl="5"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0" marR="0" lvl="6"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0" marR="0" lvl="7"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0" marR="0" lvl="8" indent="88900" algn="l" rtl="0">
              <a:lnSpc>
                <a:spcPct val="115000"/>
              </a:lnSpc>
              <a:spcBef>
                <a:spcPts val="0"/>
              </a:spcBef>
              <a:spcAft>
                <a:spcPts val="160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63500" algn="r" rtl="0">
              <a:lnSpc>
                <a:spcPct val="100000"/>
              </a:lnSpc>
              <a:spcBef>
                <a:spcPts val="0"/>
              </a:spcBef>
              <a:spcAft>
                <a:spcPts val="0"/>
              </a:spcAft>
              <a:buClr>
                <a:schemeClr val="dk2"/>
              </a:buClr>
              <a:buSzPct val="100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273843"/>
            <a:ext cx="7886700" cy="9942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Clr>
                <a:schemeClr val="dk1"/>
              </a:buClr>
              <a:buSzPct val="1000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1"/>
          </p:nvPr>
        </p:nvSpPr>
        <p:spPr>
          <a:xfrm>
            <a:off x="628650" y="1369218"/>
            <a:ext cx="7886700" cy="32634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628650" y="4767262"/>
            <a:ext cx="20574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98989"/>
              </a:buClr>
              <a:buSzPct val="100000"/>
              <a:buFont typeface="Calibri"/>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028950" y="4767262"/>
            <a:ext cx="3086100" cy="2739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Clr>
                <a:schemeClr val="dk1"/>
              </a:buClr>
              <a:buSzPct val="1000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457950" y="4767262"/>
            <a:ext cx="2057400" cy="273900"/>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rgbClr val="898989"/>
              </a:buClr>
              <a:buSzPct val="25000"/>
              <a:buFont typeface="Calibri"/>
              <a:buNone/>
            </a:pPr>
            <a:fld id="{00000000-1234-1234-1234-123412341234}" type="slidenum">
              <a:rPr lang="en-GB" sz="1200" b="0" i="0" u="none" strike="noStrike" cap="none">
                <a:solidFill>
                  <a:srgbClr val="898989"/>
                </a:solidFill>
                <a:latin typeface="Calibri"/>
                <a:ea typeface="Calibri"/>
                <a:cs typeface="Calibri"/>
                <a:sym typeface="Calibri"/>
              </a:rPr>
              <a:t>‹#›</a:t>
            </a:fld>
            <a:endParaRPr lang="en-GB"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www.manchestersafeguardingboards.co.uk/"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1juU2B6cD_Q"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nchestersafeguardingboards.co.uk/resource/escalation-policy/"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http://greatermanchesterscb.proceduresonline.com/chapters/p_resolv_prof_di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p:nvPr>
        </p:nvSpPr>
        <p:spPr>
          <a:xfrm>
            <a:off x="0" y="921300"/>
            <a:ext cx="9144000" cy="934800"/>
          </a:xfrm>
          <a:prstGeom prst="rect">
            <a:avLst/>
          </a:prstGeom>
          <a:noFill/>
          <a:ln>
            <a:noFill/>
          </a:ln>
        </p:spPr>
        <p:txBody>
          <a:bodyPr wrap="square" lIns="91425" tIns="91425" rIns="91425" bIns="91425" anchor="b" anchorCtr="0">
            <a:noAutofit/>
          </a:bodyPr>
          <a:lstStyle/>
          <a:p>
            <a:pPr marL="0" marR="0" lvl="0" indent="-292100" rtl="0">
              <a:lnSpc>
                <a:spcPct val="100000"/>
              </a:lnSpc>
              <a:spcBef>
                <a:spcPts val="0"/>
              </a:spcBef>
              <a:spcAft>
                <a:spcPts val="0"/>
              </a:spcAft>
              <a:buClr>
                <a:schemeClr val="dk1"/>
              </a:buClr>
              <a:buSzPct val="100000"/>
              <a:buFont typeface="Calibri"/>
              <a:buNone/>
            </a:pPr>
            <a:r>
              <a:rPr lang="en-GB" sz="4600" b="1" i="0" u="none" strike="noStrike" cap="none">
                <a:solidFill>
                  <a:schemeClr val="dk1"/>
                </a:solidFill>
                <a:latin typeface="Calibri"/>
                <a:ea typeface="Calibri"/>
                <a:cs typeface="Calibri"/>
                <a:sym typeface="Calibri"/>
              </a:rPr>
              <a:t>Serious Case Reviews </a:t>
            </a:r>
          </a:p>
        </p:txBody>
      </p:sp>
      <p:pic>
        <p:nvPicPr>
          <p:cNvPr id="130" name="Shape 130"/>
          <p:cNvPicPr preferRelativeResize="0"/>
          <p:nvPr/>
        </p:nvPicPr>
        <p:blipFill rotWithShape="1">
          <a:blip r:embed="rId3">
            <a:alphaModFix/>
          </a:blip>
          <a:srcRect/>
          <a:stretch/>
        </p:blipFill>
        <p:spPr>
          <a:xfrm>
            <a:off x="3005322" y="2604659"/>
            <a:ext cx="2729943" cy="1621051"/>
          </a:xfrm>
          <a:prstGeom prst="rect">
            <a:avLst/>
          </a:prstGeom>
          <a:noFill/>
          <a:ln>
            <a:noFill/>
          </a:ln>
        </p:spPr>
      </p:pic>
      <p:sp>
        <p:nvSpPr>
          <p:cNvPr id="131" name="Shape 131"/>
          <p:cNvSpPr txBox="1"/>
          <p:nvPr/>
        </p:nvSpPr>
        <p:spPr>
          <a:xfrm>
            <a:off x="0" y="4685325"/>
            <a:ext cx="8432100" cy="288300"/>
          </a:xfrm>
          <a:prstGeom prst="rect">
            <a:avLst/>
          </a:prstGeom>
          <a:noFill/>
          <a:ln>
            <a:noFill/>
          </a:ln>
        </p:spPr>
        <p:txBody>
          <a:bodyPr wrap="square" lIns="91425" tIns="91425" rIns="91425" bIns="91425" anchor="ctr" anchorCtr="0">
            <a:noAutofit/>
          </a:bodyPr>
          <a:lstStyle/>
          <a:p>
            <a:pPr lvl="0" algn="ctr" rtl="0">
              <a:spcBef>
                <a:spcPts val="0"/>
              </a:spcBef>
              <a:buNone/>
            </a:pPr>
            <a:r>
              <a:rPr lang="en-GB" sz="1200" u="sng">
                <a:solidFill>
                  <a:schemeClr val="hlink"/>
                </a:solidFill>
                <a:hlinkClick r:id="rId4"/>
              </a:rPr>
              <a:t>http://www.manchestersafeguardingboards.co.uk/</a:t>
            </a:r>
            <a:r>
              <a:rPr lang="en-GB" sz="1200"/>
              <a:t>                                  1 November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628650" y="273843"/>
            <a:ext cx="7886700" cy="994200"/>
          </a:xfrm>
          <a:prstGeom prst="rect">
            <a:avLst/>
          </a:prstGeom>
          <a:noFill/>
          <a:ln>
            <a:noFill/>
          </a:ln>
        </p:spPr>
        <p:txBody>
          <a:bodyPr wrap="square" lIns="91425" tIns="45700" rIns="91425" bIns="45700" anchor="ctr" anchorCtr="0">
            <a:noAutofit/>
          </a:bodyPr>
          <a:lstStyle/>
          <a:p>
            <a:pPr marL="0" marR="0" lvl="0" indent="-69850" algn="l" rtl="0">
              <a:lnSpc>
                <a:spcPct val="90000"/>
              </a:lnSpc>
              <a:spcBef>
                <a:spcPts val="0"/>
              </a:spcBef>
              <a:spcAft>
                <a:spcPts val="0"/>
              </a:spcAft>
              <a:buClr>
                <a:srgbClr val="70AD47"/>
              </a:buClr>
              <a:buSzPct val="25000"/>
              <a:buFont typeface="Calibri"/>
              <a:buNone/>
            </a:pPr>
            <a:r>
              <a:rPr lang="en-GB" sz="4400" b="1" i="0" u="none" strike="noStrike" cap="none">
                <a:solidFill>
                  <a:srgbClr val="0B5394"/>
                </a:solidFill>
                <a:latin typeface="Calibri"/>
                <a:ea typeface="Calibri"/>
                <a:cs typeface="Calibri"/>
                <a:sym typeface="Calibri"/>
              </a:rPr>
              <a:t>Be Professionally Curious!</a:t>
            </a:r>
          </a:p>
        </p:txBody>
      </p:sp>
      <p:sp>
        <p:nvSpPr>
          <p:cNvPr id="189" name="Shape 189"/>
          <p:cNvSpPr txBox="1">
            <a:spLocks noGrp="1"/>
          </p:cNvSpPr>
          <p:nvPr>
            <p:ph type="body" idx="1"/>
          </p:nvPr>
        </p:nvSpPr>
        <p:spPr>
          <a:xfrm>
            <a:off x="628650" y="1015462"/>
            <a:ext cx="7886700" cy="3617100"/>
          </a:xfrm>
          <a:prstGeom prst="rect">
            <a:avLst/>
          </a:prstGeom>
          <a:noFill/>
          <a:ln>
            <a:noFill/>
          </a:ln>
        </p:spPr>
        <p:txBody>
          <a:bodyPr wrap="square" lIns="91425" tIns="45700" rIns="91425" bIns="45700" anchor="t" anchorCtr="0">
            <a:noAutofit/>
          </a:bodyPr>
          <a:lstStyle/>
          <a:p>
            <a:pPr marL="0" marR="0" lvl="0" indent="-28575" algn="l" rtl="0">
              <a:lnSpc>
                <a:spcPct val="90000"/>
              </a:lnSpc>
              <a:spcBef>
                <a:spcPts val="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0" marR="0" lvl="0" indent="-28575" algn="l" rtl="0">
              <a:lnSpc>
                <a:spcPct val="90000"/>
              </a:lnSpc>
              <a:spcBef>
                <a:spcPts val="0"/>
              </a:spcBef>
              <a:spcAft>
                <a:spcPts val="0"/>
              </a:spcAft>
              <a:buClr>
                <a:schemeClr val="dk1"/>
              </a:buClr>
              <a:buSzPct val="25000"/>
              <a:buFont typeface="Arial"/>
              <a:buNone/>
            </a:pPr>
            <a:r>
              <a:rPr lang="en-GB" sz="1800" b="0" i="0" u="none" strike="noStrike" cap="none">
                <a:solidFill>
                  <a:schemeClr val="dk1"/>
                </a:solidFill>
                <a:latin typeface="Calibri"/>
                <a:ea typeface="Calibri"/>
                <a:cs typeface="Calibri"/>
                <a:sym typeface="Calibri"/>
              </a:rPr>
              <a:t>Professional curiosity is the capacity and communication skill to explore and understand what is happening within a family rather than making assumptions or accepting things at face value. </a:t>
            </a:r>
          </a:p>
          <a:p>
            <a:pPr marL="0" marR="0" lvl="0" indent="-28575" algn="ctr" rtl="0">
              <a:lnSpc>
                <a:spcPct val="90000"/>
              </a:lnSpc>
              <a:spcBef>
                <a:spcPts val="0"/>
              </a:spcBef>
              <a:spcAft>
                <a:spcPts val="0"/>
              </a:spcAft>
              <a:buClr>
                <a:schemeClr val="dk1"/>
              </a:buClr>
              <a:buSzPct val="25000"/>
              <a:buFont typeface="Arial"/>
              <a:buNone/>
            </a:pPr>
            <a:r>
              <a:rPr lang="en-GB" sz="1800" b="0" i="0" u="sng" strike="noStrike" cap="none">
                <a:solidFill>
                  <a:schemeClr val="hlink"/>
                </a:solidFill>
                <a:latin typeface="Calibri"/>
                <a:ea typeface="Calibri"/>
                <a:cs typeface="Calibri"/>
                <a:sym typeface="Calibri"/>
                <a:hlinkClick r:id="rId3"/>
              </a:rPr>
              <a:t>https://www.youtube.com/watch?v=1juU2B6cD_Q</a:t>
            </a:r>
            <a:r>
              <a:rPr lang="en-GB" sz="1800" b="0" i="0" u="none" strike="noStrike" cap="none">
                <a:solidFill>
                  <a:schemeClr val="dk1"/>
                </a:solidFill>
                <a:latin typeface="Calibri"/>
                <a:ea typeface="Calibri"/>
                <a:cs typeface="Calibri"/>
                <a:sym typeface="Calibri"/>
              </a:rPr>
              <a:t> </a:t>
            </a:r>
          </a:p>
          <a:p>
            <a:pPr marL="0" marR="0" lvl="0" indent="-47625" algn="ctr" rtl="0">
              <a:lnSpc>
                <a:spcPct val="90000"/>
              </a:lnSpc>
              <a:spcBef>
                <a:spcPts val="0"/>
              </a:spcBef>
              <a:spcAft>
                <a:spcPts val="0"/>
              </a:spcAft>
              <a:buClr>
                <a:srgbClr val="7030A0"/>
              </a:buClr>
              <a:buSzPct val="25000"/>
              <a:buFont typeface="Arial"/>
              <a:buNone/>
            </a:pPr>
            <a:r>
              <a:rPr lang="en-GB" sz="3000" b="1" i="0" u="none" strike="noStrike" cap="none">
                <a:solidFill>
                  <a:srgbClr val="7030A0"/>
                </a:solidFill>
                <a:latin typeface="Calibri"/>
                <a:ea typeface="Calibri"/>
                <a:cs typeface="Calibri"/>
                <a:sym typeface="Calibri"/>
              </a:rPr>
              <a:t>‘Not taking things on face value’ </a:t>
            </a:r>
            <a:r>
              <a:rPr lang="en-GB" sz="3000" b="1" i="0" u="none" strike="noStrike" cap="none">
                <a:solidFill>
                  <a:srgbClr val="4472C4"/>
                </a:solidFill>
                <a:latin typeface="Calibri"/>
                <a:ea typeface="Calibri"/>
                <a:cs typeface="Calibri"/>
                <a:sym typeface="Calibri"/>
              </a:rPr>
              <a:t>Inquiring</a:t>
            </a:r>
            <a:r>
              <a:rPr lang="en-GB" sz="2800" b="1" i="0" u="none" strike="noStrike" cap="none">
                <a:solidFill>
                  <a:srgbClr val="00B050"/>
                </a:solidFill>
                <a:latin typeface="Calibri"/>
                <a:ea typeface="Calibri"/>
                <a:cs typeface="Calibri"/>
                <a:sym typeface="Calibri"/>
              </a:rPr>
              <a:t> </a:t>
            </a:r>
            <a:r>
              <a:rPr lang="en-GB" sz="1800" b="1" i="0" u="none" strike="noStrike" cap="none">
                <a:solidFill>
                  <a:srgbClr val="00B050"/>
                </a:solidFill>
                <a:latin typeface="Calibri"/>
                <a:ea typeface="Calibri"/>
                <a:cs typeface="Calibri"/>
                <a:sym typeface="Calibri"/>
              </a:rPr>
              <a:t>interrogative</a:t>
            </a:r>
            <a:r>
              <a:rPr lang="en-GB" sz="2800" b="1" i="0" u="none" strike="noStrike" cap="none">
                <a:solidFill>
                  <a:srgbClr val="00B050"/>
                </a:solidFill>
                <a:latin typeface="Calibri"/>
                <a:ea typeface="Calibri"/>
                <a:cs typeface="Calibri"/>
                <a:sym typeface="Calibri"/>
              </a:rPr>
              <a:t> </a:t>
            </a:r>
            <a:r>
              <a:rPr lang="en-GB" sz="3000" b="1" i="0" u="none" strike="noStrike" cap="none">
                <a:solidFill>
                  <a:srgbClr val="C55A11"/>
                </a:solidFill>
                <a:latin typeface="Calibri"/>
                <a:ea typeface="Calibri"/>
                <a:cs typeface="Calibri"/>
                <a:sym typeface="Calibri"/>
              </a:rPr>
              <a:t>questioning</a:t>
            </a:r>
            <a:r>
              <a:rPr lang="en-GB" sz="2800" b="1" i="0" u="none" strike="noStrike" cap="none">
                <a:solidFill>
                  <a:srgbClr val="00B050"/>
                </a:solidFill>
                <a:latin typeface="Calibri"/>
                <a:ea typeface="Calibri"/>
                <a:cs typeface="Calibri"/>
                <a:sym typeface="Calibri"/>
              </a:rPr>
              <a:t> </a:t>
            </a:r>
            <a:r>
              <a:rPr lang="en-GB" sz="2800" b="1" i="1" u="none" strike="noStrike" cap="none">
                <a:solidFill>
                  <a:srgbClr val="00B050"/>
                </a:solidFill>
                <a:latin typeface="Calibri"/>
                <a:ea typeface="Calibri"/>
                <a:cs typeface="Calibri"/>
                <a:sym typeface="Calibri"/>
              </a:rPr>
              <a:t>wondering</a:t>
            </a:r>
            <a:r>
              <a:rPr lang="en-GB" sz="2800" b="1" i="0" u="none" strike="noStrike" cap="none">
                <a:solidFill>
                  <a:srgbClr val="00B050"/>
                </a:solidFill>
                <a:latin typeface="Calibri"/>
                <a:ea typeface="Calibri"/>
                <a:cs typeface="Calibri"/>
                <a:sym typeface="Calibri"/>
              </a:rPr>
              <a:t> </a:t>
            </a:r>
          </a:p>
          <a:p>
            <a:pPr marL="0" marR="0" lvl="0" indent="-69850" algn="ctr" rtl="0">
              <a:lnSpc>
                <a:spcPct val="90000"/>
              </a:lnSpc>
              <a:spcBef>
                <a:spcPts val="0"/>
              </a:spcBef>
              <a:spcAft>
                <a:spcPts val="0"/>
              </a:spcAft>
              <a:buClr>
                <a:srgbClr val="7030A0"/>
              </a:buClr>
              <a:buSzPct val="30555"/>
              <a:buFont typeface="Arial"/>
              <a:buNone/>
            </a:pPr>
            <a:r>
              <a:rPr lang="en-GB" sz="3600" b="1" i="0" u="none" strike="noStrike" cap="none">
                <a:solidFill>
                  <a:srgbClr val="FF0000"/>
                </a:solidFill>
                <a:latin typeface="Calibri"/>
                <a:ea typeface="Calibri"/>
                <a:cs typeface="Calibri"/>
                <a:sym typeface="Calibri"/>
              </a:rPr>
              <a:t>CURIOUS</a:t>
            </a:r>
            <a:r>
              <a:rPr lang="en-GB" sz="2800" b="1" i="0" u="none" strike="noStrike" cap="none">
                <a:solidFill>
                  <a:srgbClr val="00B050"/>
                </a:solidFill>
                <a:latin typeface="Calibri"/>
                <a:ea typeface="Calibri"/>
                <a:cs typeface="Calibri"/>
                <a:sym typeface="Calibri"/>
              </a:rPr>
              <a:t> </a:t>
            </a:r>
            <a:r>
              <a:rPr lang="en-GB" sz="2800" b="1" i="0" u="none" strike="noStrike" cap="none">
                <a:solidFill>
                  <a:srgbClr val="7030A0"/>
                </a:solidFill>
                <a:latin typeface="Calibri"/>
                <a:ea typeface="Calibri"/>
                <a:cs typeface="Calibri"/>
                <a:sym typeface="Calibri"/>
              </a:rPr>
              <a:t>’avoiding fixed ideas’  ? </a:t>
            </a:r>
            <a:r>
              <a:rPr lang="en-GB" sz="3600" b="1" i="0" u="none" strike="noStrike" cap="none">
                <a:solidFill>
                  <a:srgbClr val="FF0000"/>
                </a:solidFill>
                <a:latin typeface="Calibri"/>
                <a:ea typeface="Calibri"/>
                <a:cs typeface="Calibri"/>
                <a:sym typeface="Calibri"/>
              </a:rPr>
              <a:t>Triangulating information</a:t>
            </a:r>
            <a:r>
              <a:rPr lang="en-GB" sz="4400" b="1" i="0" u="none" strike="noStrike" cap="none">
                <a:solidFill>
                  <a:srgbClr val="FF0000"/>
                </a:solidFill>
                <a:latin typeface="Calibri"/>
                <a:ea typeface="Calibri"/>
                <a:cs typeface="Calibri"/>
                <a:sym typeface="Calibri"/>
              </a:rPr>
              <a:t> </a:t>
            </a:r>
            <a:r>
              <a:rPr lang="en-GB" sz="2800" b="1" i="0" u="none" strike="noStrike" cap="none">
                <a:solidFill>
                  <a:srgbClr val="FFD966"/>
                </a:solidFill>
                <a:latin typeface="Calibri"/>
                <a:ea typeface="Calibri"/>
                <a:cs typeface="Calibri"/>
                <a:sym typeface="Calibri"/>
              </a:rPr>
              <a:t>Interested </a:t>
            </a:r>
          </a:p>
          <a:p>
            <a:pPr marL="0" marR="0" lvl="0" indent="-50800" algn="ctr" rtl="0">
              <a:lnSpc>
                <a:spcPct val="90000"/>
              </a:lnSpc>
              <a:spcBef>
                <a:spcPts val="0"/>
              </a:spcBef>
              <a:spcAft>
                <a:spcPts val="0"/>
              </a:spcAft>
              <a:buClr>
                <a:srgbClr val="7030A0"/>
              </a:buClr>
              <a:buSzPct val="25000"/>
              <a:buFont typeface="Arial"/>
              <a:buNone/>
            </a:pPr>
            <a:r>
              <a:rPr lang="en-GB" sz="3200" b="1" i="0" u="none" strike="noStrike" cap="none">
                <a:solidFill>
                  <a:schemeClr val="accent1"/>
                </a:solidFill>
                <a:latin typeface="Calibri"/>
                <a:ea typeface="Calibri"/>
                <a:cs typeface="Calibri"/>
                <a:sym typeface="Calibri"/>
              </a:rPr>
              <a:t>WHAT IF?</a:t>
            </a:r>
          </a:p>
          <a:p>
            <a:pPr marL="0" marR="0" lvl="0" indent="-4445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0" marR="0" lvl="0" indent="-4445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0" marR="0" lvl="0" indent="-4445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0" marR="0" lvl="0" indent="-1778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0" marR="0" lvl="0" indent="-4445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228600" marR="0" lvl="0" indent="-4064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628650" y="273843"/>
            <a:ext cx="7886700" cy="994200"/>
          </a:xfrm>
          <a:prstGeom prst="rect">
            <a:avLst/>
          </a:prstGeom>
          <a:noFill/>
          <a:ln>
            <a:noFill/>
          </a:ln>
        </p:spPr>
        <p:txBody>
          <a:bodyPr wrap="square" lIns="91425" tIns="45700" rIns="91425" bIns="45700" anchor="ctr" anchorCtr="0">
            <a:noAutofit/>
          </a:bodyPr>
          <a:lstStyle/>
          <a:p>
            <a:pPr marL="0" marR="0" lvl="0" indent="-69850" algn="l" rtl="0">
              <a:lnSpc>
                <a:spcPct val="90000"/>
              </a:lnSpc>
              <a:spcBef>
                <a:spcPts val="0"/>
              </a:spcBef>
              <a:spcAft>
                <a:spcPts val="0"/>
              </a:spcAft>
              <a:buClr>
                <a:srgbClr val="70AD47"/>
              </a:buClr>
              <a:buSzPct val="27500"/>
              <a:buFont typeface="Calibri"/>
              <a:buNone/>
            </a:pPr>
            <a:r>
              <a:rPr lang="en-GB" sz="4000" b="1" i="0" u="none" strike="noStrike" cap="none">
                <a:solidFill>
                  <a:srgbClr val="70AD47"/>
                </a:solidFill>
                <a:latin typeface="Calibri"/>
                <a:ea typeface="Calibri"/>
                <a:cs typeface="Calibri"/>
                <a:sym typeface="Calibri"/>
              </a:rPr>
              <a:t/>
            </a:r>
            <a:br>
              <a:rPr lang="en-GB" sz="4000" b="1" i="0" u="none" strike="noStrike" cap="none">
                <a:solidFill>
                  <a:srgbClr val="70AD47"/>
                </a:solidFill>
                <a:latin typeface="Calibri"/>
                <a:ea typeface="Calibri"/>
                <a:cs typeface="Calibri"/>
                <a:sym typeface="Calibri"/>
              </a:rPr>
            </a:br>
            <a:r>
              <a:rPr lang="en-GB" sz="2400" b="1" i="0" u="none" strike="noStrike" cap="none">
                <a:solidFill>
                  <a:srgbClr val="0B5394"/>
                </a:solidFill>
                <a:latin typeface="Calibri"/>
                <a:ea typeface="Calibri"/>
                <a:cs typeface="Calibri"/>
                <a:sym typeface="Calibri"/>
              </a:rPr>
              <a:t>Making use of the Escalation Procedures…</a:t>
            </a:r>
            <a:r>
              <a:rPr lang="en-GB" sz="4400" b="1" i="0" u="none" strike="noStrike" cap="none">
                <a:solidFill>
                  <a:srgbClr val="70AD47"/>
                </a:solidFill>
                <a:latin typeface="Calibri"/>
                <a:ea typeface="Calibri"/>
                <a:cs typeface="Calibri"/>
                <a:sym typeface="Calibri"/>
              </a:rPr>
              <a:t/>
            </a:r>
            <a:br>
              <a:rPr lang="en-GB" sz="4400" b="1" i="0" u="none" strike="noStrike" cap="none">
                <a:solidFill>
                  <a:srgbClr val="70AD47"/>
                </a:solidFill>
                <a:latin typeface="Calibri"/>
                <a:ea typeface="Calibri"/>
                <a:cs typeface="Calibri"/>
                <a:sym typeface="Calibri"/>
              </a:rPr>
            </a:br>
            <a:endParaRPr lang="en-GB" sz="4400" b="1" i="0" u="none" strike="noStrike" cap="none">
              <a:solidFill>
                <a:srgbClr val="70AD47"/>
              </a:solidFill>
              <a:latin typeface="Calibri"/>
              <a:ea typeface="Calibri"/>
              <a:cs typeface="Calibri"/>
              <a:sym typeface="Calibri"/>
            </a:endParaRPr>
          </a:p>
        </p:txBody>
      </p:sp>
      <p:sp>
        <p:nvSpPr>
          <p:cNvPr id="195" name="Shape 195"/>
          <p:cNvSpPr txBox="1">
            <a:spLocks noGrp="1"/>
          </p:cNvSpPr>
          <p:nvPr>
            <p:ph type="body" idx="1"/>
          </p:nvPr>
        </p:nvSpPr>
        <p:spPr>
          <a:xfrm>
            <a:off x="628650" y="994225"/>
            <a:ext cx="4540200" cy="3577800"/>
          </a:xfrm>
          <a:prstGeom prst="rect">
            <a:avLst/>
          </a:prstGeom>
          <a:noFill/>
          <a:ln>
            <a:noFill/>
          </a:ln>
        </p:spPr>
        <p:txBody>
          <a:bodyPr wrap="square" lIns="91425" tIns="45700" rIns="91425" bIns="45700" anchor="t" anchorCtr="0">
            <a:noAutofit/>
          </a:bodyPr>
          <a:lstStyle/>
          <a:p>
            <a:pPr marL="0" marR="0" lvl="0" indent="-88900" algn="l" rtl="0">
              <a:lnSpc>
                <a:spcPct val="145909"/>
              </a:lnSpc>
              <a:spcBef>
                <a:spcPts val="0"/>
              </a:spcBef>
              <a:spcAft>
                <a:spcPts val="0"/>
              </a:spcAft>
              <a:buClr>
                <a:schemeClr val="dk1"/>
              </a:buClr>
              <a:buSzPct val="100000"/>
              <a:buFont typeface="Arial"/>
              <a:buNone/>
            </a:pPr>
            <a:r>
              <a:rPr lang="en-GB" sz="1400" b="0" i="0" u="none" strike="noStrike" cap="none">
                <a:solidFill>
                  <a:srgbClr val="000000"/>
                </a:solidFill>
                <a:latin typeface="Calibri"/>
                <a:ea typeface="Calibri"/>
                <a:cs typeface="Calibri"/>
                <a:sym typeface="Calibri"/>
              </a:rPr>
              <a:t>The principle of resolving differences of professional opinion by communication and discussion at the earliest opportunity</a:t>
            </a:r>
          </a:p>
          <a:p>
            <a:pPr marL="457200" marR="0" lvl="0" indent="-317500" algn="l" rtl="0">
              <a:lnSpc>
                <a:spcPct val="115000"/>
              </a:lnSpc>
              <a:spcBef>
                <a:spcPts val="1500"/>
              </a:spcBef>
              <a:spcAft>
                <a:spcPts val="0"/>
              </a:spcAft>
              <a:buClr>
                <a:srgbClr val="000000"/>
              </a:buClr>
              <a:buSzPct val="100000"/>
              <a:buFont typeface="Arial"/>
              <a:buChar char="•"/>
            </a:pPr>
            <a:r>
              <a:rPr lang="en-GB" sz="1400" b="0" i="0" u="none" strike="noStrike" cap="none">
                <a:solidFill>
                  <a:srgbClr val="000000"/>
                </a:solidFill>
                <a:latin typeface="Calibri"/>
                <a:ea typeface="Calibri"/>
                <a:cs typeface="Calibri"/>
                <a:sym typeface="Calibri"/>
              </a:rPr>
              <a:t>MSCB website page : </a:t>
            </a:r>
            <a:r>
              <a:rPr lang="en-GB" sz="1400" b="1" i="0" u="none" strike="noStrike" cap="none">
                <a:solidFill>
                  <a:srgbClr val="000000"/>
                </a:solidFill>
                <a:latin typeface="Calibri"/>
                <a:ea typeface="Calibri"/>
                <a:cs typeface="Calibri"/>
                <a:sym typeface="Calibri"/>
              </a:rPr>
              <a:t>Escalating a concern – advice for practitioners </a:t>
            </a:r>
            <a:r>
              <a:rPr lang="en-GB" sz="1400" b="0" i="0" u="sng" strike="noStrike" cap="none">
                <a:solidFill>
                  <a:schemeClr val="hlink"/>
                </a:solidFill>
                <a:latin typeface="Calibri"/>
                <a:ea typeface="Calibri"/>
                <a:cs typeface="Calibri"/>
                <a:sym typeface="Calibri"/>
                <a:hlinkClick r:id="rId3"/>
              </a:rPr>
              <a:t>https://www.manchestersafeguardingboards.co.uk/resource/escalation-policy/</a:t>
            </a:r>
            <a:r>
              <a:rPr lang="en-GB" sz="1400" b="0" i="0" u="none" strike="noStrike" cap="none">
                <a:solidFill>
                  <a:srgbClr val="000000"/>
                </a:solidFill>
                <a:latin typeface="Calibri"/>
                <a:ea typeface="Calibri"/>
                <a:cs typeface="Calibri"/>
                <a:sym typeface="Calibri"/>
              </a:rPr>
              <a:t> </a:t>
            </a:r>
          </a:p>
          <a:p>
            <a:pPr marL="457200" marR="0" lvl="0" indent="-317500" algn="l" rtl="0">
              <a:lnSpc>
                <a:spcPct val="115000"/>
              </a:lnSpc>
              <a:spcBef>
                <a:spcPts val="3000"/>
              </a:spcBef>
              <a:spcAft>
                <a:spcPts val="0"/>
              </a:spcAft>
              <a:buClr>
                <a:srgbClr val="000000"/>
              </a:buClr>
              <a:buSzPct val="100000"/>
              <a:buFont typeface="Calibri"/>
              <a:buChar char="•"/>
            </a:pPr>
            <a:r>
              <a:rPr lang="en-GB" sz="1400" b="0" i="0" u="none" strike="noStrike" cap="none">
                <a:solidFill>
                  <a:srgbClr val="303030"/>
                </a:solidFill>
                <a:latin typeface="Calibri"/>
                <a:ea typeface="Calibri"/>
                <a:cs typeface="Calibri"/>
                <a:sym typeface="Calibri"/>
              </a:rPr>
              <a:t>An escalation flowchart is also available from the same page</a:t>
            </a:r>
          </a:p>
          <a:p>
            <a:pPr marL="457200" marR="0" lvl="0" indent="-342900" algn="l" rtl="0">
              <a:lnSpc>
                <a:spcPct val="115000"/>
              </a:lnSpc>
              <a:spcBef>
                <a:spcPts val="3000"/>
              </a:spcBef>
              <a:spcAft>
                <a:spcPts val="0"/>
              </a:spcAft>
              <a:buClr>
                <a:srgbClr val="000000"/>
              </a:buClr>
              <a:buSzPct val="128571"/>
              <a:buFont typeface="Calibri"/>
              <a:buChar char="•"/>
            </a:pPr>
            <a:r>
              <a:rPr lang="en-GB" sz="1400" b="0" i="0" u="none" strike="noStrike" cap="none">
                <a:solidFill>
                  <a:srgbClr val="303030"/>
                </a:solidFill>
                <a:latin typeface="Calibri"/>
                <a:ea typeface="Calibri"/>
                <a:cs typeface="Calibri"/>
                <a:sym typeface="Calibri"/>
              </a:rPr>
              <a:t>The Greater Manchester Safeguarding Partnership (GMSP) Escalation Policy can be found here: </a:t>
            </a:r>
            <a:r>
              <a:rPr lang="en-GB" sz="1400" b="0" i="0" u="sng" strike="noStrike" cap="none">
                <a:solidFill>
                  <a:schemeClr val="hlink"/>
                </a:solidFill>
                <a:latin typeface="Calibri"/>
                <a:ea typeface="Calibri"/>
                <a:cs typeface="Calibri"/>
                <a:sym typeface="Calibri"/>
                <a:hlinkClick r:id="rId4"/>
              </a:rPr>
              <a:t>greatermanchesterscb.proceduresonline.com</a:t>
            </a:r>
          </a:p>
          <a:p>
            <a:pPr marL="0" marR="0" lvl="0" indent="-114300" algn="l" rtl="0">
              <a:lnSpc>
                <a:spcPct val="90000"/>
              </a:lnSpc>
              <a:spcBef>
                <a:spcPts val="2500"/>
              </a:spcBef>
              <a:spcAft>
                <a:spcPts val="0"/>
              </a:spcAft>
              <a:buClr>
                <a:schemeClr val="dk1"/>
              </a:buClr>
              <a:buSzPct val="100000"/>
              <a:buFont typeface="Arial"/>
              <a:buNone/>
            </a:pPr>
            <a:endParaRPr sz="1800" b="0" i="1" u="none" strike="noStrike" cap="none">
              <a:solidFill>
                <a:srgbClr val="0B5394"/>
              </a:solidFill>
              <a:latin typeface="Arial"/>
              <a:ea typeface="Arial"/>
              <a:cs typeface="Arial"/>
              <a:sym typeface="Arial"/>
            </a:endParaRPr>
          </a:p>
          <a:p>
            <a:pPr marL="0" marR="0" lvl="0" indent="-114300" algn="l" rtl="0">
              <a:lnSpc>
                <a:spcPct val="90000"/>
              </a:lnSpc>
              <a:spcBef>
                <a:spcPts val="100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sp>
        <p:nvSpPr>
          <p:cNvPr id="196" name="Shape 196"/>
          <p:cNvSpPr txBox="1">
            <a:spLocks noGrp="1"/>
          </p:cNvSpPr>
          <p:nvPr>
            <p:ph type="body" idx="1"/>
          </p:nvPr>
        </p:nvSpPr>
        <p:spPr>
          <a:xfrm>
            <a:off x="5168850" y="1057400"/>
            <a:ext cx="3518400" cy="3577800"/>
          </a:xfrm>
          <a:prstGeom prst="rect">
            <a:avLst/>
          </a:prstGeom>
          <a:noFill/>
          <a:ln>
            <a:noFill/>
          </a:ln>
        </p:spPr>
        <p:txBody>
          <a:bodyPr wrap="square" lIns="91425" tIns="45700" rIns="91425" bIns="45700" anchor="t" anchorCtr="0">
            <a:noAutofit/>
          </a:bodyPr>
          <a:lstStyle/>
          <a:p>
            <a:pPr marL="0" marR="0" lvl="0" indent="-88900" algn="l" rtl="0">
              <a:lnSpc>
                <a:spcPct val="115000"/>
              </a:lnSpc>
              <a:spcBef>
                <a:spcPts val="0"/>
              </a:spcBef>
              <a:spcAft>
                <a:spcPts val="0"/>
              </a:spcAft>
              <a:buClr>
                <a:schemeClr val="dk1"/>
              </a:buClr>
              <a:buSzPct val="100000"/>
              <a:buFont typeface="Arial"/>
              <a:buNone/>
            </a:pPr>
            <a:endParaRPr sz="1400" b="1" i="0" u="none" strike="noStrike" cap="none">
              <a:solidFill>
                <a:srgbClr val="000000"/>
              </a:solidFill>
              <a:latin typeface="Calibri"/>
              <a:ea typeface="Calibri"/>
              <a:cs typeface="Calibri"/>
              <a:sym typeface="Calibri"/>
            </a:endParaRPr>
          </a:p>
          <a:p>
            <a:pPr marL="0" marR="0" lvl="0" indent="-114300" algn="l" rtl="0">
              <a:lnSpc>
                <a:spcPct val="90000"/>
              </a:lnSpc>
              <a:spcBef>
                <a:spcPts val="2500"/>
              </a:spcBef>
              <a:spcAft>
                <a:spcPts val="0"/>
              </a:spcAft>
              <a:buClr>
                <a:schemeClr val="dk1"/>
              </a:buClr>
              <a:buSzPct val="100000"/>
              <a:buFont typeface="Arial"/>
              <a:buNone/>
            </a:pPr>
            <a:endParaRPr sz="1800" b="0" i="1" u="none" strike="noStrike" cap="none">
              <a:solidFill>
                <a:srgbClr val="0B5394"/>
              </a:solidFill>
              <a:latin typeface="Arial"/>
              <a:ea typeface="Arial"/>
              <a:cs typeface="Arial"/>
              <a:sym typeface="Arial"/>
            </a:endParaRPr>
          </a:p>
          <a:p>
            <a:pPr marL="0" marR="0" lvl="0" indent="-114300" algn="l" rtl="0">
              <a:lnSpc>
                <a:spcPct val="90000"/>
              </a:lnSpc>
              <a:spcBef>
                <a:spcPts val="1000"/>
              </a:spcBef>
              <a:spcAft>
                <a:spcPts val="0"/>
              </a:spcAft>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pic>
        <p:nvPicPr>
          <p:cNvPr id="197" name="Shape 197"/>
          <p:cNvPicPr preferRelativeResize="0"/>
          <p:nvPr/>
        </p:nvPicPr>
        <p:blipFill rotWithShape="1">
          <a:blip r:embed="rId5">
            <a:alphaModFix/>
          </a:blip>
          <a:srcRect/>
          <a:stretch/>
        </p:blipFill>
        <p:spPr>
          <a:xfrm>
            <a:off x="5757675" y="994212"/>
            <a:ext cx="2720382" cy="385376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Shape 136"/>
          <p:cNvPicPr preferRelativeResize="0"/>
          <p:nvPr/>
        </p:nvPicPr>
        <p:blipFill rotWithShape="1">
          <a:blip r:embed="rId3">
            <a:alphaModFix/>
          </a:blip>
          <a:srcRect/>
          <a:stretch/>
        </p:blipFill>
        <p:spPr>
          <a:xfrm>
            <a:off x="208424" y="3918174"/>
            <a:ext cx="2334198" cy="1135657"/>
          </a:xfrm>
          <a:prstGeom prst="rect">
            <a:avLst/>
          </a:prstGeom>
          <a:noFill/>
          <a:ln>
            <a:noFill/>
          </a:ln>
        </p:spPr>
      </p:pic>
      <p:sp>
        <p:nvSpPr>
          <p:cNvPr id="137" name="Shape 137"/>
          <p:cNvSpPr txBox="1">
            <a:spLocks noGrp="1"/>
          </p:cNvSpPr>
          <p:nvPr>
            <p:ph type="title"/>
          </p:nvPr>
        </p:nvSpPr>
        <p:spPr>
          <a:xfrm>
            <a:off x="359650" y="273850"/>
            <a:ext cx="8395200" cy="839700"/>
          </a:xfrm>
          <a:prstGeom prst="rect">
            <a:avLst/>
          </a:prstGeom>
          <a:noFill/>
          <a:ln>
            <a:noFill/>
          </a:ln>
        </p:spPr>
        <p:txBody>
          <a:bodyPr wrap="square" lIns="91425" tIns="45700" rIns="91425" bIns="45700" anchor="ctr" anchorCtr="0">
            <a:noAutofit/>
          </a:bodyPr>
          <a:lstStyle/>
          <a:p>
            <a:pPr marL="0" marR="0" lvl="0" indent="-57150" algn="l" rtl="0">
              <a:lnSpc>
                <a:spcPct val="90000"/>
              </a:lnSpc>
              <a:spcBef>
                <a:spcPts val="0"/>
              </a:spcBef>
              <a:spcAft>
                <a:spcPts val="0"/>
              </a:spcAft>
              <a:buClr>
                <a:srgbClr val="70AD47"/>
              </a:buClr>
              <a:buSzPct val="25000"/>
              <a:buFont typeface="Calibri"/>
              <a:buNone/>
            </a:pPr>
            <a:r>
              <a:rPr lang="en-GB" sz="3600" b="1" i="0" u="none" strike="noStrike" cap="none">
                <a:solidFill>
                  <a:srgbClr val="0B5394"/>
                </a:solidFill>
                <a:latin typeface="Calibri"/>
                <a:ea typeface="Calibri"/>
                <a:cs typeface="Calibri"/>
                <a:sym typeface="Calibri"/>
              </a:rPr>
              <a:t>When do Serious Case Reviews take place?</a:t>
            </a:r>
          </a:p>
        </p:txBody>
      </p:sp>
      <p:sp>
        <p:nvSpPr>
          <p:cNvPr id="138" name="Shape 138"/>
          <p:cNvSpPr txBox="1">
            <a:spLocks noGrp="1"/>
          </p:cNvSpPr>
          <p:nvPr>
            <p:ph type="body" idx="1"/>
          </p:nvPr>
        </p:nvSpPr>
        <p:spPr>
          <a:xfrm>
            <a:off x="329850" y="975500"/>
            <a:ext cx="8484300" cy="3346800"/>
          </a:xfrm>
          <a:prstGeom prst="rect">
            <a:avLst/>
          </a:prstGeom>
          <a:noFill/>
          <a:ln>
            <a:noFill/>
          </a:ln>
        </p:spPr>
        <p:txBody>
          <a:bodyPr wrap="square" lIns="91425" tIns="45700" rIns="91425" bIns="45700" anchor="t" anchorCtr="0">
            <a:noAutofit/>
          </a:bodyPr>
          <a:lstStyle/>
          <a:p>
            <a:pPr marL="228600" marR="0" lvl="0" indent="-190500" algn="l" rtl="0">
              <a:lnSpc>
                <a:spcPct val="90000"/>
              </a:lnSpc>
              <a:spcBef>
                <a:spcPts val="0"/>
              </a:spcBef>
              <a:spcAft>
                <a:spcPts val="0"/>
              </a:spcAft>
              <a:buClr>
                <a:schemeClr val="dk1"/>
              </a:buClr>
              <a:buSzPct val="100000"/>
              <a:buFont typeface="Calibri"/>
              <a:buChar char="•"/>
            </a:pPr>
            <a:r>
              <a:rPr lang="en-GB" sz="1700" b="0" i="0" u="none" strike="noStrike" cap="none">
                <a:solidFill>
                  <a:schemeClr val="dk1"/>
                </a:solidFill>
                <a:latin typeface="Calibri"/>
                <a:ea typeface="Calibri"/>
                <a:cs typeface="Calibri"/>
                <a:sym typeface="Calibri"/>
              </a:rPr>
              <a:t>Regulation 5 of the Local Safeguarding Children Boards Regulations 2006 sets out the requirement for LSCBs to undertake reviews of serious cases in specified circumstances. Regulation 5(1)(e) and (2) set out an LSCB’s function in relation to serious case reviews, namely: </a:t>
            </a:r>
          </a:p>
          <a:p>
            <a:pPr marL="228600" marR="0" lvl="0" indent="-190500" algn="l" rtl="0">
              <a:lnSpc>
                <a:spcPct val="90000"/>
              </a:lnSpc>
              <a:spcBef>
                <a:spcPts val="1000"/>
              </a:spcBef>
              <a:spcAft>
                <a:spcPts val="0"/>
              </a:spcAft>
              <a:buClr>
                <a:schemeClr val="dk1"/>
              </a:buClr>
              <a:buSzPct val="100000"/>
              <a:buFont typeface="Calibri"/>
              <a:buChar char="•"/>
            </a:pPr>
            <a:r>
              <a:rPr lang="en-GB" sz="1700" b="0" i="0" u="none" strike="noStrike" cap="none">
                <a:solidFill>
                  <a:schemeClr val="dk1"/>
                </a:solidFill>
                <a:latin typeface="Calibri"/>
                <a:ea typeface="Calibri"/>
                <a:cs typeface="Calibri"/>
                <a:sym typeface="Calibri"/>
              </a:rPr>
              <a:t>5(1)(e) undertaking reviews of serious cases and advising the authority and their Board partners on lessons to be learned. </a:t>
            </a:r>
          </a:p>
          <a:p>
            <a:pPr marL="228600" marR="0" lvl="0" indent="-190500" algn="l" rtl="0">
              <a:lnSpc>
                <a:spcPct val="90000"/>
              </a:lnSpc>
              <a:spcBef>
                <a:spcPts val="1000"/>
              </a:spcBef>
              <a:spcAft>
                <a:spcPts val="0"/>
              </a:spcAft>
              <a:buClr>
                <a:schemeClr val="dk1"/>
              </a:buClr>
              <a:buSzPct val="100000"/>
              <a:buFont typeface="Calibri"/>
              <a:buChar char="•"/>
            </a:pPr>
            <a:r>
              <a:rPr lang="en-GB" sz="1700" b="0" i="0" u="none" strike="noStrike" cap="none">
                <a:solidFill>
                  <a:schemeClr val="dk1"/>
                </a:solidFill>
                <a:latin typeface="Calibri"/>
                <a:ea typeface="Calibri"/>
                <a:cs typeface="Calibri"/>
                <a:sym typeface="Calibri"/>
              </a:rPr>
              <a:t>(2) For the purposes of paragraph (1) (e) a serious case is one where: (a) abuse or neglect of a child is known or suspected; and </a:t>
            </a:r>
          </a:p>
          <a:p>
            <a:pPr marL="228600" marR="0" lvl="0" indent="-190500" algn="l" rtl="0">
              <a:lnSpc>
                <a:spcPct val="90000"/>
              </a:lnSpc>
              <a:spcBef>
                <a:spcPts val="1000"/>
              </a:spcBef>
              <a:spcAft>
                <a:spcPts val="0"/>
              </a:spcAft>
              <a:buClr>
                <a:schemeClr val="dk1"/>
              </a:buClr>
              <a:buSzPct val="100000"/>
              <a:buFont typeface="Calibri"/>
              <a:buChar char="•"/>
            </a:pPr>
            <a:r>
              <a:rPr lang="en-GB" sz="1700" b="0" i="0" u="none" strike="noStrike" cap="none">
                <a:solidFill>
                  <a:schemeClr val="dk1"/>
                </a:solidFill>
                <a:latin typeface="Calibri"/>
                <a:ea typeface="Calibri"/>
                <a:cs typeface="Calibri"/>
                <a:sym typeface="Calibri"/>
              </a:rPr>
              <a:t>(b) either - (i) the child has died; or (ii) the child has been seriously harmed and there is cause for concern as to the way in which the authority, their Board partners or other                               relevant persons have worked together to safeguard the child. </a:t>
            </a:r>
          </a:p>
          <a:p>
            <a:pPr marL="228600" marR="0" lvl="0" indent="-380999" algn="l" rtl="0">
              <a:lnSpc>
                <a:spcPct val="90000"/>
              </a:lnSpc>
              <a:spcBef>
                <a:spcPts val="1000"/>
              </a:spcBef>
              <a:spcAft>
                <a:spcPts val="0"/>
              </a:spcAft>
              <a:buClr>
                <a:schemeClr val="dk1"/>
              </a:buClr>
              <a:buSzPct val="133333"/>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Shape 143"/>
          <p:cNvPicPr preferRelativeResize="0"/>
          <p:nvPr/>
        </p:nvPicPr>
        <p:blipFill rotWithShape="1">
          <a:blip r:embed="rId3">
            <a:alphaModFix/>
          </a:blip>
          <a:srcRect/>
          <a:stretch/>
        </p:blipFill>
        <p:spPr>
          <a:xfrm>
            <a:off x="208424" y="4123112"/>
            <a:ext cx="2206325" cy="930870"/>
          </a:xfrm>
          <a:prstGeom prst="rect">
            <a:avLst/>
          </a:prstGeom>
          <a:noFill/>
          <a:ln>
            <a:noFill/>
          </a:ln>
        </p:spPr>
      </p:pic>
      <p:sp>
        <p:nvSpPr>
          <p:cNvPr id="144" name="Shape 144"/>
          <p:cNvSpPr txBox="1">
            <a:spLocks noGrp="1"/>
          </p:cNvSpPr>
          <p:nvPr>
            <p:ph type="title"/>
          </p:nvPr>
        </p:nvSpPr>
        <p:spPr>
          <a:xfrm>
            <a:off x="359650" y="273850"/>
            <a:ext cx="8395200" cy="839700"/>
          </a:xfrm>
          <a:prstGeom prst="rect">
            <a:avLst/>
          </a:prstGeom>
          <a:noFill/>
          <a:ln>
            <a:noFill/>
          </a:ln>
        </p:spPr>
        <p:txBody>
          <a:bodyPr wrap="square" lIns="91425" tIns="45700" rIns="91425" bIns="45700" anchor="ctr" anchorCtr="0">
            <a:noAutofit/>
          </a:bodyPr>
          <a:lstStyle/>
          <a:p>
            <a:pPr marL="0" marR="0" lvl="0" indent="-57150" algn="l" rtl="0">
              <a:lnSpc>
                <a:spcPct val="90000"/>
              </a:lnSpc>
              <a:spcBef>
                <a:spcPts val="0"/>
              </a:spcBef>
              <a:spcAft>
                <a:spcPts val="0"/>
              </a:spcAft>
              <a:buClr>
                <a:srgbClr val="70AD47"/>
              </a:buClr>
              <a:buSzPct val="25000"/>
              <a:buFont typeface="Calibri"/>
              <a:buNone/>
            </a:pPr>
            <a:r>
              <a:rPr lang="en-GB" sz="3600" b="1" i="0" u="none" strike="noStrike" cap="none">
                <a:solidFill>
                  <a:srgbClr val="0B5394"/>
                </a:solidFill>
                <a:latin typeface="Calibri"/>
                <a:ea typeface="Calibri"/>
                <a:cs typeface="Calibri"/>
                <a:sym typeface="Calibri"/>
              </a:rPr>
              <a:t>Purpose of a Serious Case Review is to: </a:t>
            </a:r>
          </a:p>
        </p:txBody>
      </p:sp>
      <p:sp>
        <p:nvSpPr>
          <p:cNvPr id="145" name="Shape 145"/>
          <p:cNvSpPr txBox="1">
            <a:spLocks noGrp="1"/>
          </p:cNvSpPr>
          <p:nvPr>
            <p:ph type="body" idx="1"/>
          </p:nvPr>
        </p:nvSpPr>
        <p:spPr>
          <a:xfrm>
            <a:off x="0" y="1058825"/>
            <a:ext cx="9144000" cy="3263400"/>
          </a:xfrm>
          <a:prstGeom prst="rect">
            <a:avLst/>
          </a:prstGeom>
          <a:noFill/>
          <a:ln>
            <a:noFill/>
          </a:ln>
        </p:spPr>
        <p:txBody>
          <a:bodyPr wrap="square" lIns="91425" tIns="45700" rIns="91425" bIns="45700" anchor="t" anchorCtr="0">
            <a:noAutofit/>
          </a:bodyPr>
          <a:lstStyle/>
          <a:p>
            <a:pPr marL="514350" marR="0" lvl="0" indent="-285750" algn="l" rtl="0">
              <a:lnSpc>
                <a:spcPct val="115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Establish what lessons are to be learnt about the way in which professionals and organisations work together to safeguard children.</a:t>
            </a:r>
          </a:p>
          <a:p>
            <a:pPr marL="514350" marR="0" lvl="0" indent="-285750" algn="l" rtl="0">
              <a:lnSpc>
                <a:spcPct val="115000"/>
              </a:lnSpc>
              <a:spcBef>
                <a:spcPts val="7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Identify what needs to happen to improve multi-agency practice and working together and in what timescales.</a:t>
            </a:r>
          </a:p>
          <a:p>
            <a:pPr marL="514350" marR="0" lvl="0" indent="-285750" algn="l" rtl="0">
              <a:lnSpc>
                <a:spcPct val="115000"/>
              </a:lnSpc>
              <a:spcBef>
                <a:spcPts val="700"/>
              </a:spcBef>
              <a:spcAft>
                <a:spcPts val="0"/>
              </a:spcAft>
              <a:buClr>
                <a:schemeClr val="dk1"/>
              </a:buClr>
              <a:buSzPct val="100000"/>
              <a:buFont typeface="Arial"/>
              <a:buChar char="•"/>
            </a:pPr>
            <a:r>
              <a:rPr lang="en-GB" sz="1800" b="1" i="0" u="none" strike="noStrike" cap="none">
                <a:solidFill>
                  <a:schemeClr val="dk1"/>
                </a:solidFill>
                <a:latin typeface="Calibri"/>
                <a:ea typeface="Calibri"/>
                <a:cs typeface="Calibri"/>
                <a:sym typeface="Calibri"/>
              </a:rPr>
              <a:t>Improve multi-agency working to better safeguard and promote the welfare of children.</a:t>
            </a:r>
          </a:p>
          <a:p>
            <a:pPr marL="228600" marR="0" lvl="0" indent="-146049" algn="l" rtl="0">
              <a:lnSpc>
                <a:spcPct val="70000"/>
              </a:lnSpc>
              <a:spcBef>
                <a:spcPts val="0"/>
              </a:spcBef>
              <a:spcAft>
                <a:spcPts val="0"/>
              </a:spcAft>
              <a:buClr>
                <a:srgbClr val="000000"/>
              </a:buClr>
              <a:buSzPct val="99999"/>
              <a:buFont typeface="Arial"/>
              <a:buNone/>
            </a:pPr>
            <a:endParaRPr sz="1100" b="1" i="0" u="none" strike="noStrike" cap="none">
              <a:solidFill>
                <a:srgbClr val="0B5394"/>
              </a:solidFill>
              <a:latin typeface="Calibri"/>
              <a:ea typeface="Calibri"/>
              <a:cs typeface="Calibri"/>
              <a:sym typeface="Calibri"/>
            </a:endParaRPr>
          </a:p>
          <a:p>
            <a:pPr marL="228600" marR="0" lvl="0" indent="-146049" algn="l" rtl="0">
              <a:lnSpc>
                <a:spcPct val="70000"/>
              </a:lnSpc>
              <a:spcBef>
                <a:spcPts val="0"/>
              </a:spcBef>
              <a:spcAft>
                <a:spcPts val="0"/>
              </a:spcAft>
              <a:buClr>
                <a:srgbClr val="000000"/>
              </a:buClr>
              <a:buSzPct val="45833"/>
              <a:buFont typeface="Arial"/>
              <a:buNone/>
            </a:pPr>
            <a:r>
              <a:rPr lang="en-GB" sz="2400" b="1" i="0" u="none" strike="noStrike" cap="none">
                <a:solidFill>
                  <a:srgbClr val="0B5394"/>
                </a:solidFill>
                <a:latin typeface="Calibri"/>
                <a:ea typeface="Calibri"/>
                <a:cs typeface="Calibri"/>
                <a:sym typeface="Calibri"/>
              </a:rPr>
              <a:t>A Serious Case Review is NOT…</a:t>
            </a:r>
          </a:p>
          <a:p>
            <a:pPr marL="228600" marR="0" lvl="0" indent="-146049" algn="l" rtl="0">
              <a:lnSpc>
                <a:spcPct val="70000"/>
              </a:lnSpc>
              <a:spcBef>
                <a:spcPts val="0"/>
              </a:spcBef>
              <a:spcAft>
                <a:spcPts val="0"/>
              </a:spcAft>
              <a:buClr>
                <a:srgbClr val="000000"/>
              </a:buClr>
              <a:buSzPct val="91666"/>
              <a:buFont typeface="Arial"/>
              <a:buNone/>
            </a:pPr>
            <a:endParaRPr sz="1200" b="1" i="0" u="none" strike="noStrike" cap="none">
              <a:solidFill>
                <a:srgbClr val="0B5394"/>
              </a:solidFill>
              <a:latin typeface="Calibri"/>
              <a:ea typeface="Calibri"/>
              <a:cs typeface="Calibri"/>
              <a:sym typeface="Calibri"/>
            </a:endParaRPr>
          </a:p>
          <a:p>
            <a:pPr marL="514350" marR="0" lvl="0" indent="-285750" algn="l" rtl="0">
              <a:lnSpc>
                <a:spcPct val="7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An enquiry into how a child died or was seriously harmed. </a:t>
            </a:r>
          </a:p>
          <a:p>
            <a:pPr marL="514350" marR="0" lvl="0" indent="-285750" algn="l" rtl="0">
              <a:lnSpc>
                <a:spcPct val="70000"/>
              </a:lnSpc>
              <a:spcBef>
                <a:spcPts val="0"/>
              </a:spcBef>
              <a:spcAft>
                <a:spcPts val="0"/>
              </a:spcAft>
              <a:buClr>
                <a:schemeClr val="dk1"/>
              </a:buClr>
              <a:buSzPct val="163636"/>
              <a:buFont typeface="Arial"/>
              <a:buNone/>
            </a:pPr>
            <a:endParaRPr sz="1100" b="0" i="0" u="none" strike="noStrike" cap="none">
              <a:solidFill>
                <a:schemeClr val="dk1"/>
              </a:solidFill>
              <a:latin typeface="Calibri"/>
              <a:ea typeface="Calibri"/>
              <a:cs typeface="Calibri"/>
              <a:sym typeface="Calibri"/>
            </a:endParaRPr>
          </a:p>
          <a:p>
            <a:pPr marL="514350" marR="0" lvl="0" indent="-285750" algn="l" rtl="0">
              <a:lnSpc>
                <a:spcPct val="7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To apportion blame by identifying which agency or individual professionals were culpable.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Shape 150"/>
          <p:cNvPicPr preferRelativeResize="0"/>
          <p:nvPr/>
        </p:nvPicPr>
        <p:blipFill rotWithShape="1">
          <a:blip r:embed="rId3">
            <a:alphaModFix/>
          </a:blip>
          <a:srcRect/>
          <a:stretch/>
        </p:blipFill>
        <p:spPr>
          <a:xfrm>
            <a:off x="208424" y="3918174"/>
            <a:ext cx="2334198" cy="1135657"/>
          </a:xfrm>
          <a:prstGeom prst="rect">
            <a:avLst/>
          </a:prstGeom>
          <a:noFill/>
          <a:ln>
            <a:noFill/>
          </a:ln>
        </p:spPr>
      </p:pic>
      <p:sp>
        <p:nvSpPr>
          <p:cNvPr id="151" name="Shape 151"/>
          <p:cNvSpPr txBox="1">
            <a:spLocks noGrp="1"/>
          </p:cNvSpPr>
          <p:nvPr>
            <p:ph type="title"/>
          </p:nvPr>
        </p:nvSpPr>
        <p:spPr>
          <a:xfrm>
            <a:off x="359650" y="273850"/>
            <a:ext cx="8395200" cy="839700"/>
          </a:xfrm>
          <a:prstGeom prst="rect">
            <a:avLst/>
          </a:prstGeom>
          <a:noFill/>
          <a:ln>
            <a:noFill/>
          </a:ln>
        </p:spPr>
        <p:txBody>
          <a:bodyPr wrap="square" lIns="91425" tIns="45700" rIns="91425" bIns="45700" anchor="ctr" anchorCtr="0">
            <a:noAutofit/>
          </a:bodyPr>
          <a:lstStyle/>
          <a:p>
            <a:pPr marL="0" marR="0" lvl="0" indent="-57150" algn="l" rtl="0">
              <a:lnSpc>
                <a:spcPct val="90000"/>
              </a:lnSpc>
              <a:spcBef>
                <a:spcPts val="0"/>
              </a:spcBef>
              <a:spcAft>
                <a:spcPts val="0"/>
              </a:spcAft>
              <a:buClr>
                <a:srgbClr val="70AD47"/>
              </a:buClr>
              <a:buSzPct val="25000"/>
              <a:buFont typeface="Calibri"/>
              <a:buNone/>
            </a:pPr>
            <a:r>
              <a:rPr lang="en-GB" sz="3600" b="1" i="0" u="none" strike="noStrike" cap="none">
                <a:solidFill>
                  <a:srgbClr val="0B5394"/>
                </a:solidFill>
                <a:latin typeface="Calibri"/>
                <a:ea typeface="Calibri"/>
                <a:cs typeface="Calibri"/>
                <a:sym typeface="Calibri"/>
              </a:rPr>
              <a:t>Serious Harm definition: </a:t>
            </a:r>
          </a:p>
        </p:txBody>
      </p:sp>
      <p:sp>
        <p:nvSpPr>
          <p:cNvPr id="152" name="Shape 152"/>
          <p:cNvSpPr txBox="1">
            <a:spLocks noGrp="1"/>
          </p:cNvSpPr>
          <p:nvPr>
            <p:ph type="body" idx="1"/>
          </p:nvPr>
        </p:nvSpPr>
        <p:spPr>
          <a:xfrm>
            <a:off x="246325" y="1058825"/>
            <a:ext cx="8784300" cy="3744600"/>
          </a:xfrm>
          <a:prstGeom prst="rect">
            <a:avLst/>
          </a:prstGeom>
          <a:noFill/>
          <a:ln>
            <a:noFill/>
          </a:ln>
        </p:spPr>
        <p:txBody>
          <a:bodyPr wrap="square" lIns="91425" tIns="45700" rIns="91425" bIns="45700" anchor="t" anchorCtr="0">
            <a:noAutofit/>
          </a:bodyPr>
          <a:lstStyle/>
          <a:p>
            <a:pPr marL="0" marR="0" lvl="0" indent="-69849" algn="l" rtl="0">
              <a:lnSpc>
                <a:spcPct val="90000"/>
              </a:lnSpc>
              <a:spcBef>
                <a:spcPts val="0"/>
              </a:spcBef>
              <a:spcAft>
                <a:spcPts val="0"/>
              </a:spcAft>
              <a:buClr>
                <a:srgbClr val="000000"/>
              </a:buClr>
              <a:buSzPct val="61110"/>
              <a:buFont typeface="Arial"/>
              <a:buNone/>
            </a:pPr>
            <a:r>
              <a:rPr lang="en-GB" sz="1800" b="0" i="0" u="none" strike="noStrike" cap="none">
                <a:solidFill>
                  <a:schemeClr val="dk1"/>
                </a:solidFill>
                <a:latin typeface="Calibri"/>
                <a:ea typeface="Calibri"/>
                <a:cs typeface="Calibri"/>
                <a:sym typeface="Calibri"/>
              </a:rPr>
              <a:t>“Seriously harmed” in the context of paragraph 18 below and regulation 5(2)(b)(ii) above includes, but is not limited to, cases where the child has sustained, as a result of abuse or neglect, any or all of the following: </a:t>
            </a:r>
          </a:p>
          <a:p>
            <a:pPr marL="0" marR="0" lvl="0" indent="-69849" algn="l" rtl="0">
              <a:lnSpc>
                <a:spcPct val="90000"/>
              </a:lnSpc>
              <a:spcBef>
                <a:spcPts val="0"/>
              </a:spcBef>
              <a:spcAft>
                <a:spcPts val="0"/>
              </a:spcAft>
              <a:buClr>
                <a:srgbClr val="000000"/>
              </a:buClr>
              <a:buSzPct val="6111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90000"/>
              </a:lnSpc>
              <a:spcBef>
                <a:spcPts val="0"/>
              </a:spcBef>
              <a:spcAft>
                <a:spcPts val="0"/>
              </a:spcAft>
              <a:buClr>
                <a:schemeClr val="dk1"/>
              </a:buClr>
              <a:buSzPct val="100000"/>
              <a:buFont typeface="Arial"/>
              <a:buChar char="•"/>
            </a:pPr>
            <a:r>
              <a:rPr lang="en-GB" sz="1800" b="1" i="0" u="none" strike="noStrike" cap="none">
                <a:solidFill>
                  <a:schemeClr val="dk1"/>
                </a:solidFill>
                <a:latin typeface="Calibri"/>
                <a:ea typeface="Calibri"/>
                <a:cs typeface="Calibri"/>
                <a:sym typeface="Calibri"/>
              </a:rPr>
              <a:t>a potentially life-threatening injury;</a:t>
            </a:r>
          </a:p>
          <a:p>
            <a:pPr marL="285750" marR="0" lvl="0" indent="-285750" algn="l" rtl="0">
              <a:lnSpc>
                <a:spcPct val="90000"/>
              </a:lnSpc>
              <a:spcBef>
                <a:spcPts val="0"/>
              </a:spcBef>
              <a:spcAft>
                <a:spcPts val="0"/>
              </a:spcAft>
              <a:buClr>
                <a:schemeClr val="dk1"/>
              </a:buClr>
              <a:buSzPct val="100000"/>
              <a:buFont typeface="Arial"/>
              <a:buChar char="•"/>
            </a:pPr>
            <a:r>
              <a:rPr lang="en-GB" sz="1800" b="1" i="0" u="none" strike="noStrike" cap="none">
                <a:solidFill>
                  <a:schemeClr val="dk1"/>
                </a:solidFill>
                <a:latin typeface="Calibri"/>
                <a:ea typeface="Calibri"/>
                <a:cs typeface="Calibri"/>
                <a:sym typeface="Calibri"/>
              </a:rPr>
              <a:t>serious and/or likely long-term impairment of physical or mental health or physical, intellectual, emotional, social or behavioural development. </a:t>
            </a:r>
          </a:p>
          <a:p>
            <a:pPr marL="285750" marR="0" lvl="0" indent="-285750" algn="l" rtl="0">
              <a:lnSpc>
                <a:spcPct val="90000"/>
              </a:lnSpc>
              <a:spcBef>
                <a:spcPts val="0"/>
              </a:spcBef>
              <a:spcAft>
                <a:spcPts val="0"/>
              </a:spcAft>
              <a:buClr>
                <a:schemeClr val="dk1"/>
              </a:buClr>
              <a:buSzPct val="100000"/>
              <a:buFont typeface="Arial"/>
              <a:buNone/>
            </a:pPr>
            <a:endParaRPr sz="1800" b="1" i="0" u="none" strike="noStrike" cap="none">
              <a:solidFill>
                <a:schemeClr val="dk1"/>
              </a:solidFill>
              <a:latin typeface="Calibri"/>
              <a:ea typeface="Calibri"/>
              <a:cs typeface="Calibri"/>
              <a:sym typeface="Calibri"/>
            </a:endParaRPr>
          </a:p>
          <a:p>
            <a:pPr marL="0" marR="0" lvl="0" indent="-93133" algn="l" rtl="0">
              <a:lnSpc>
                <a:spcPct val="90000"/>
              </a:lnSpc>
              <a:spcBef>
                <a:spcPts val="0"/>
              </a:spcBef>
              <a:spcAft>
                <a:spcPts val="0"/>
              </a:spcAft>
              <a:buClr>
                <a:srgbClr val="000000"/>
              </a:buClr>
              <a:buSzPct val="81481"/>
              <a:buFont typeface="Arial"/>
              <a:buNone/>
            </a:pPr>
            <a:r>
              <a:rPr lang="en-GB" sz="1800" b="0" i="0" u="none" strike="noStrike" cap="none">
                <a:solidFill>
                  <a:schemeClr val="dk1"/>
                </a:solidFill>
                <a:latin typeface="Calibri"/>
                <a:ea typeface="Calibri"/>
                <a:cs typeface="Calibri"/>
                <a:sym typeface="Calibri"/>
              </a:rPr>
              <a:t>This definition is not exhaustive. In addition, even if a child recovers, this does not mean that serious harm cannot have occurred. LSCBs should ensure that their considerations on whether serious harm has occurred are informed by available research evidence.</a:t>
            </a:r>
            <a:r>
              <a:rPr lang="en-GB" sz="2400" b="0" i="0" u="none" strike="noStrike" cap="none">
                <a:solidFill>
                  <a:schemeClr val="dk1"/>
                </a:solidFill>
                <a:latin typeface="Calibri"/>
                <a:ea typeface="Calibri"/>
                <a:cs typeface="Calibri"/>
                <a:sym typeface="Calibri"/>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Shape 157"/>
          <p:cNvPicPr preferRelativeResize="0"/>
          <p:nvPr/>
        </p:nvPicPr>
        <p:blipFill rotWithShape="1">
          <a:blip r:embed="rId3">
            <a:alphaModFix/>
          </a:blip>
          <a:srcRect/>
          <a:stretch/>
        </p:blipFill>
        <p:spPr>
          <a:xfrm>
            <a:off x="208424" y="4133525"/>
            <a:ext cx="1891900" cy="920467"/>
          </a:xfrm>
          <a:prstGeom prst="rect">
            <a:avLst/>
          </a:prstGeom>
          <a:noFill/>
          <a:ln>
            <a:noFill/>
          </a:ln>
        </p:spPr>
      </p:pic>
      <p:sp>
        <p:nvSpPr>
          <p:cNvPr id="158" name="Shape 158"/>
          <p:cNvSpPr txBox="1">
            <a:spLocks noGrp="1"/>
          </p:cNvSpPr>
          <p:nvPr>
            <p:ph type="title"/>
          </p:nvPr>
        </p:nvSpPr>
        <p:spPr>
          <a:xfrm>
            <a:off x="359650" y="273850"/>
            <a:ext cx="8395200" cy="578400"/>
          </a:xfrm>
          <a:prstGeom prst="rect">
            <a:avLst/>
          </a:prstGeom>
          <a:noFill/>
          <a:ln>
            <a:noFill/>
          </a:ln>
        </p:spPr>
        <p:txBody>
          <a:bodyPr wrap="square" lIns="91425" tIns="45700" rIns="91425" bIns="45700" anchor="ctr" anchorCtr="0">
            <a:noAutofit/>
          </a:bodyPr>
          <a:lstStyle/>
          <a:p>
            <a:pPr marL="0" marR="0" lvl="0" indent="-47625" algn="l" rtl="0">
              <a:lnSpc>
                <a:spcPct val="90000"/>
              </a:lnSpc>
              <a:spcBef>
                <a:spcPts val="0"/>
              </a:spcBef>
              <a:spcAft>
                <a:spcPts val="0"/>
              </a:spcAft>
              <a:buClr>
                <a:srgbClr val="70AD47"/>
              </a:buClr>
              <a:buSzPct val="25000"/>
              <a:buFont typeface="Calibri"/>
              <a:buNone/>
            </a:pPr>
            <a:r>
              <a:rPr lang="en-GB" sz="3000" b="1" i="0" u="none" strike="noStrike" cap="none">
                <a:solidFill>
                  <a:srgbClr val="0B5394"/>
                </a:solidFill>
                <a:latin typeface="Calibri"/>
                <a:ea typeface="Calibri"/>
                <a:cs typeface="Calibri"/>
                <a:sym typeface="Calibri"/>
              </a:rPr>
              <a:t>Serious Case Review commissioning: </a:t>
            </a:r>
          </a:p>
        </p:txBody>
      </p:sp>
      <p:sp>
        <p:nvSpPr>
          <p:cNvPr id="159" name="Shape 159"/>
          <p:cNvSpPr txBox="1">
            <a:spLocks noGrp="1"/>
          </p:cNvSpPr>
          <p:nvPr>
            <p:ph type="body" idx="1"/>
          </p:nvPr>
        </p:nvSpPr>
        <p:spPr>
          <a:xfrm>
            <a:off x="246325" y="802625"/>
            <a:ext cx="8784300" cy="3744600"/>
          </a:xfrm>
          <a:prstGeom prst="rect">
            <a:avLst/>
          </a:prstGeom>
          <a:noFill/>
          <a:ln>
            <a:noFill/>
          </a:ln>
        </p:spPr>
        <p:txBody>
          <a:bodyPr wrap="square" lIns="91425" tIns="45700" rIns="91425" bIns="45700" anchor="t" anchorCtr="0">
            <a:noAutofit/>
          </a:bodyPr>
          <a:lstStyle/>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A referral is received by the MSCB</a:t>
            </a:r>
          </a:p>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Partner agencies are asked for additional information, highlighting key events where the agency was involved with the child/family</a:t>
            </a:r>
          </a:p>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The SCR subgroup uses this information to make the decision as to whether the serious case review criteria are met</a:t>
            </a:r>
          </a:p>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SCR subgroup makes a recommendation for type of review, time-frame of review, key lines of enquiry, agencies to be involved</a:t>
            </a:r>
          </a:p>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The Independent Safeguarding Board Chair makes the decision as to whether the SCR is appropriate and should go ahead.</a:t>
            </a:r>
          </a:p>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An Independent Reviewer is commissioned and Terms of Reference are agreed</a:t>
            </a:r>
          </a:p>
          <a:p>
            <a:pPr marL="457200" marR="0" lvl="0" indent="-3429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A panel representing involved agencies is drawn together - they have responsibility for representing their own agency; ensuring any early learning is acted upon; providing local contextual information and appropriate challenge to the Independent Reviewer.</a:t>
            </a:r>
          </a:p>
          <a:p>
            <a:pPr marL="0" marR="0" lvl="0" indent="-114300" algn="l" rtl="0">
              <a:lnSpc>
                <a:spcPct val="90000"/>
              </a:lnSpc>
              <a:spcBef>
                <a:spcPts val="0"/>
              </a:spcBef>
              <a:spcAft>
                <a:spcPts val="0"/>
              </a:spcAft>
              <a:buClr>
                <a:schemeClr val="dk1"/>
              </a:buClr>
              <a:buSzPct val="1000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172425" y="273850"/>
            <a:ext cx="8858100" cy="736200"/>
          </a:xfrm>
          <a:prstGeom prst="rect">
            <a:avLst/>
          </a:prstGeom>
          <a:noFill/>
          <a:ln>
            <a:noFill/>
          </a:ln>
        </p:spPr>
        <p:txBody>
          <a:bodyPr wrap="square" lIns="91425" tIns="45700" rIns="91425" bIns="45700" anchor="ctr" anchorCtr="0">
            <a:noAutofit/>
          </a:bodyPr>
          <a:lstStyle/>
          <a:p>
            <a:pPr marL="0" marR="0" lvl="0" indent="-42862" algn="l" rtl="0">
              <a:lnSpc>
                <a:spcPct val="90000"/>
              </a:lnSpc>
              <a:spcBef>
                <a:spcPts val="0"/>
              </a:spcBef>
              <a:spcAft>
                <a:spcPts val="0"/>
              </a:spcAft>
              <a:buClr>
                <a:srgbClr val="70AD47"/>
              </a:buClr>
              <a:buSzPct val="25000"/>
              <a:buFont typeface="Calibri"/>
              <a:buNone/>
            </a:pPr>
            <a:r>
              <a:rPr lang="en-GB" sz="2700" b="1" i="0" u="none" strike="noStrike" cap="none">
                <a:solidFill>
                  <a:srgbClr val="0B5394"/>
                </a:solidFill>
                <a:latin typeface="Calibri"/>
                <a:ea typeface="Calibri"/>
                <a:cs typeface="Calibri"/>
                <a:sym typeface="Calibri"/>
              </a:rPr>
              <a:t>Emerging themes: </a:t>
            </a:r>
          </a:p>
        </p:txBody>
      </p:sp>
      <p:sp>
        <p:nvSpPr>
          <p:cNvPr id="165" name="Shape 165"/>
          <p:cNvSpPr txBox="1">
            <a:spLocks noGrp="1"/>
          </p:cNvSpPr>
          <p:nvPr>
            <p:ph type="body" idx="1"/>
          </p:nvPr>
        </p:nvSpPr>
        <p:spPr>
          <a:xfrm>
            <a:off x="1059249" y="1118500"/>
            <a:ext cx="7386481" cy="2906700"/>
          </a:xfrm>
          <a:prstGeom prst="rect">
            <a:avLst/>
          </a:prstGeom>
          <a:noFill/>
          <a:ln>
            <a:noFill/>
          </a:ln>
        </p:spPr>
        <p:txBody>
          <a:bodyPr wrap="square" lIns="91425" tIns="45700" rIns="91425" bIns="45700" anchor="t" anchorCtr="0">
            <a:noAutofit/>
          </a:bodyPr>
          <a:lstStyle/>
          <a:p>
            <a:pPr marL="571500" marR="0" lvl="0" indent="-342900" algn="l" rtl="0">
              <a:lnSpc>
                <a:spcPct val="90000"/>
              </a:lnSpc>
              <a:spcBef>
                <a:spcPts val="0"/>
              </a:spcBef>
              <a:spcAft>
                <a:spcPts val="0"/>
              </a:spcAft>
              <a:buClr>
                <a:srgbClr val="000000"/>
              </a:buClr>
              <a:buSzPct val="100000"/>
              <a:buFont typeface="Arial"/>
              <a:buChar char="•"/>
            </a:pPr>
            <a:r>
              <a:rPr lang="en-GB" sz="2000" b="0" i="0" u="none" strike="noStrike" cap="none">
                <a:solidFill>
                  <a:srgbClr val="000000"/>
                </a:solidFill>
                <a:latin typeface="Calibri"/>
                <a:ea typeface="Calibri"/>
                <a:cs typeface="Calibri"/>
                <a:sym typeface="Calibri"/>
              </a:rPr>
              <a:t>Seeing and hearing the child</a:t>
            </a:r>
          </a:p>
          <a:p>
            <a:pPr marL="571500" marR="0" lvl="0" indent="-342900" algn="l" rtl="0">
              <a:lnSpc>
                <a:spcPct val="90000"/>
              </a:lnSpc>
              <a:spcBef>
                <a:spcPts val="0"/>
              </a:spcBef>
              <a:spcAft>
                <a:spcPts val="0"/>
              </a:spcAft>
              <a:buClr>
                <a:srgbClr val="000000"/>
              </a:buClr>
              <a:buSzPct val="100000"/>
              <a:buFont typeface="Arial"/>
              <a:buNone/>
            </a:pPr>
            <a:endParaRPr sz="2000" b="0" i="0" u="none" strike="noStrike" cap="none">
              <a:solidFill>
                <a:srgbClr val="000000"/>
              </a:solidFill>
              <a:latin typeface="Calibri"/>
              <a:ea typeface="Calibri"/>
              <a:cs typeface="Calibri"/>
              <a:sym typeface="Calibri"/>
            </a:endParaRPr>
          </a:p>
          <a:p>
            <a:pPr marL="571500" marR="0" lvl="0" indent="-342900" algn="l" rtl="0">
              <a:lnSpc>
                <a:spcPct val="90000"/>
              </a:lnSpc>
              <a:spcBef>
                <a:spcPts val="0"/>
              </a:spcBef>
              <a:spcAft>
                <a:spcPts val="0"/>
              </a:spcAft>
              <a:buClr>
                <a:srgbClr val="000000"/>
              </a:buClr>
              <a:buSzPct val="100000"/>
              <a:buFont typeface="Arial"/>
              <a:buChar char="•"/>
            </a:pPr>
            <a:r>
              <a:rPr lang="en-GB" sz="2000" b="0" i="0" u="none" strike="noStrike" cap="none">
                <a:solidFill>
                  <a:srgbClr val="000000"/>
                </a:solidFill>
                <a:latin typeface="Calibri"/>
                <a:ea typeface="Calibri"/>
                <a:cs typeface="Calibri"/>
                <a:sym typeface="Calibri"/>
              </a:rPr>
              <a:t>Disguised compliance</a:t>
            </a:r>
          </a:p>
          <a:p>
            <a:pPr marL="571500" marR="0" lvl="0" indent="-342900" algn="l" rtl="0">
              <a:lnSpc>
                <a:spcPct val="90000"/>
              </a:lnSpc>
              <a:spcBef>
                <a:spcPts val="0"/>
              </a:spcBef>
              <a:spcAft>
                <a:spcPts val="0"/>
              </a:spcAft>
              <a:buClr>
                <a:srgbClr val="000000"/>
              </a:buClr>
              <a:buSzPct val="100000"/>
              <a:buFont typeface="Arial"/>
              <a:buNone/>
            </a:pPr>
            <a:endParaRPr sz="2000" b="0" i="0" u="none" strike="noStrike" cap="none">
              <a:solidFill>
                <a:srgbClr val="000000"/>
              </a:solidFill>
              <a:latin typeface="Calibri"/>
              <a:ea typeface="Calibri"/>
              <a:cs typeface="Calibri"/>
              <a:sym typeface="Calibri"/>
            </a:endParaRPr>
          </a:p>
          <a:p>
            <a:pPr marL="571500" marR="0" lvl="0" indent="-342900" algn="l" rtl="0">
              <a:lnSpc>
                <a:spcPct val="90000"/>
              </a:lnSpc>
              <a:spcBef>
                <a:spcPts val="0"/>
              </a:spcBef>
              <a:spcAft>
                <a:spcPts val="0"/>
              </a:spcAft>
              <a:buClr>
                <a:srgbClr val="000000"/>
              </a:buClr>
              <a:buSzPct val="100000"/>
              <a:buFont typeface="Arial"/>
              <a:buChar char="•"/>
            </a:pPr>
            <a:r>
              <a:rPr lang="en-GB" sz="2000" b="0" i="0" u="none" strike="noStrike" cap="none">
                <a:solidFill>
                  <a:srgbClr val="000000"/>
                </a:solidFill>
                <a:latin typeface="Calibri"/>
                <a:ea typeface="Calibri"/>
                <a:cs typeface="Calibri"/>
                <a:sym typeface="Calibri"/>
              </a:rPr>
              <a:t>Rule of optimism</a:t>
            </a:r>
          </a:p>
          <a:p>
            <a:pPr marL="571500" marR="0" lvl="0" indent="-342900" algn="l" rtl="0">
              <a:lnSpc>
                <a:spcPct val="90000"/>
              </a:lnSpc>
              <a:spcBef>
                <a:spcPts val="0"/>
              </a:spcBef>
              <a:spcAft>
                <a:spcPts val="0"/>
              </a:spcAft>
              <a:buClr>
                <a:srgbClr val="000000"/>
              </a:buClr>
              <a:buSzPct val="100000"/>
              <a:buFont typeface="Arial"/>
              <a:buNone/>
            </a:pPr>
            <a:endParaRPr sz="2000" b="0" i="0" u="none" strike="noStrike" cap="none">
              <a:solidFill>
                <a:srgbClr val="000000"/>
              </a:solidFill>
              <a:latin typeface="Calibri"/>
              <a:ea typeface="Calibri"/>
              <a:cs typeface="Calibri"/>
              <a:sym typeface="Calibri"/>
            </a:endParaRPr>
          </a:p>
          <a:p>
            <a:pPr marL="571500" marR="0" lvl="0" indent="-342900" algn="l" rtl="0">
              <a:lnSpc>
                <a:spcPct val="90000"/>
              </a:lnSpc>
              <a:spcBef>
                <a:spcPts val="0"/>
              </a:spcBef>
              <a:spcAft>
                <a:spcPts val="0"/>
              </a:spcAft>
              <a:buClr>
                <a:srgbClr val="000000"/>
              </a:buClr>
              <a:buSzPct val="100000"/>
              <a:buFont typeface="Arial"/>
              <a:buChar char="•"/>
            </a:pPr>
            <a:r>
              <a:rPr lang="en-GB" sz="2000" b="0" i="0" u="none" strike="noStrike" cap="none">
                <a:solidFill>
                  <a:srgbClr val="000000"/>
                </a:solidFill>
                <a:latin typeface="Calibri"/>
                <a:ea typeface="Calibri"/>
                <a:cs typeface="Calibri"/>
                <a:sym typeface="Calibri"/>
              </a:rPr>
              <a:t>Lack of professional curiosity</a:t>
            </a:r>
          </a:p>
          <a:p>
            <a:pPr marL="571500" marR="0" lvl="0" indent="-342900" algn="l" rtl="0">
              <a:lnSpc>
                <a:spcPct val="90000"/>
              </a:lnSpc>
              <a:spcBef>
                <a:spcPts val="0"/>
              </a:spcBef>
              <a:spcAft>
                <a:spcPts val="0"/>
              </a:spcAft>
              <a:buClr>
                <a:srgbClr val="000000"/>
              </a:buClr>
              <a:buSzPct val="100000"/>
              <a:buFont typeface="Arial"/>
              <a:buNone/>
            </a:pPr>
            <a:endParaRPr sz="2000" b="0" i="0" u="none" strike="noStrike" cap="none">
              <a:solidFill>
                <a:srgbClr val="000000"/>
              </a:solidFill>
              <a:latin typeface="Calibri"/>
              <a:ea typeface="Calibri"/>
              <a:cs typeface="Calibri"/>
              <a:sym typeface="Calibri"/>
            </a:endParaRPr>
          </a:p>
          <a:p>
            <a:pPr marL="571500" marR="0" lvl="0" indent="-342900" algn="l" rtl="0">
              <a:lnSpc>
                <a:spcPct val="90000"/>
              </a:lnSpc>
              <a:spcBef>
                <a:spcPts val="0"/>
              </a:spcBef>
              <a:spcAft>
                <a:spcPts val="0"/>
              </a:spcAft>
              <a:buClr>
                <a:srgbClr val="000000"/>
              </a:buClr>
              <a:buSzPct val="100000"/>
              <a:buFont typeface="Arial"/>
              <a:buChar char="•"/>
            </a:pPr>
            <a:r>
              <a:rPr lang="en-GB" sz="2000" b="0" i="0" u="none" strike="noStrike" cap="none">
                <a:solidFill>
                  <a:srgbClr val="000000"/>
                </a:solidFill>
                <a:latin typeface="Calibri"/>
                <a:ea typeface="Calibri"/>
                <a:cs typeface="Calibri"/>
                <a:sym typeface="Calibri"/>
              </a:rPr>
              <a:t>Multi-agency working and information sharing</a:t>
            </a:r>
          </a:p>
          <a:p>
            <a:pPr marL="571500" marR="0" lvl="0" indent="-342900" algn="l" rtl="0">
              <a:lnSpc>
                <a:spcPct val="90000"/>
              </a:lnSpc>
              <a:spcBef>
                <a:spcPts val="0"/>
              </a:spcBef>
              <a:spcAft>
                <a:spcPts val="0"/>
              </a:spcAft>
              <a:buClr>
                <a:srgbClr val="000000"/>
              </a:buClr>
              <a:buSzPct val="100000"/>
              <a:buFont typeface="Arial"/>
              <a:buNone/>
            </a:pPr>
            <a:endParaRPr sz="2000" b="0" i="0" u="none" strike="noStrike" cap="none">
              <a:solidFill>
                <a:srgbClr val="000000"/>
              </a:solidFill>
              <a:latin typeface="Calibri"/>
              <a:ea typeface="Calibri"/>
              <a:cs typeface="Calibri"/>
              <a:sym typeface="Calibri"/>
            </a:endParaRPr>
          </a:p>
          <a:p>
            <a:pPr marL="571500" marR="0" lvl="0" indent="-342900" algn="l" rtl="0">
              <a:lnSpc>
                <a:spcPct val="90000"/>
              </a:lnSpc>
              <a:spcBef>
                <a:spcPts val="0"/>
              </a:spcBef>
              <a:spcAft>
                <a:spcPts val="0"/>
              </a:spcAft>
              <a:buClr>
                <a:srgbClr val="000000"/>
              </a:buClr>
              <a:buSzPct val="100000"/>
              <a:buFont typeface="Arial"/>
              <a:buChar char="•"/>
            </a:pPr>
            <a:r>
              <a:rPr lang="en-GB" sz="2000" b="0" i="0" u="none" strike="noStrike" cap="none">
                <a:solidFill>
                  <a:srgbClr val="000000"/>
                </a:solidFill>
                <a:latin typeface="Calibri"/>
                <a:ea typeface="Calibri"/>
                <a:cs typeface="Calibri"/>
                <a:sym typeface="Calibri"/>
              </a:rPr>
              <a:t>Use of Escalation policy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72425" y="273850"/>
            <a:ext cx="8858100" cy="736200"/>
          </a:xfrm>
          <a:prstGeom prst="rect">
            <a:avLst/>
          </a:prstGeom>
          <a:noFill/>
          <a:ln>
            <a:noFill/>
          </a:ln>
        </p:spPr>
        <p:txBody>
          <a:bodyPr wrap="square" lIns="91425" tIns="45700" rIns="91425" bIns="45700" anchor="ctr" anchorCtr="0">
            <a:noAutofit/>
          </a:bodyPr>
          <a:lstStyle/>
          <a:p>
            <a:pPr marL="0" marR="0" lvl="0" indent="-42862" algn="l" rtl="0">
              <a:lnSpc>
                <a:spcPct val="90000"/>
              </a:lnSpc>
              <a:spcBef>
                <a:spcPts val="0"/>
              </a:spcBef>
              <a:spcAft>
                <a:spcPts val="0"/>
              </a:spcAft>
              <a:buClr>
                <a:srgbClr val="70AD47"/>
              </a:buClr>
              <a:buSzPct val="25000"/>
              <a:buFont typeface="Calibri"/>
              <a:buNone/>
            </a:pPr>
            <a:r>
              <a:rPr lang="en-GB" sz="2700" b="1" i="0" u="none" strike="noStrike" cap="none">
                <a:solidFill>
                  <a:srgbClr val="0B5394"/>
                </a:solidFill>
                <a:latin typeface="Calibri"/>
                <a:ea typeface="Calibri"/>
                <a:cs typeface="Calibri"/>
                <a:sym typeface="Calibri"/>
              </a:rPr>
              <a:t>Seeing and hearing the child … </a:t>
            </a:r>
          </a:p>
        </p:txBody>
      </p:sp>
      <p:sp>
        <p:nvSpPr>
          <p:cNvPr id="171" name="Shape 171"/>
          <p:cNvSpPr txBox="1">
            <a:spLocks noGrp="1"/>
          </p:cNvSpPr>
          <p:nvPr>
            <p:ph type="body" idx="1"/>
          </p:nvPr>
        </p:nvSpPr>
        <p:spPr>
          <a:xfrm>
            <a:off x="142950" y="968925"/>
            <a:ext cx="8858100" cy="3696600"/>
          </a:xfrm>
          <a:prstGeom prst="rect">
            <a:avLst/>
          </a:prstGeom>
          <a:noFill/>
          <a:ln>
            <a:noFill/>
          </a:ln>
        </p:spPr>
        <p:txBody>
          <a:bodyPr wrap="square" lIns="91425" tIns="45700" rIns="91425" bIns="45700" anchor="t" anchorCtr="0">
            <a:noAutofit/>
          </a:bodyPr>
          <a:lstStyle/>
          <a:p>
            <a:pPr marL="514350" marR="0" lvl="0"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Disclosures of abuse by children, whether made directly or indirectly through their behaviour, must </a:t>
            </a:r>
            <a:r>
              <a:rPr lang="en-GB" sz="1800" b="1" i="0" u="none" strike="noStrike" cap="none">
                <a:solidFill>
                  <a:schemeClr val="dk1"/>
                </a:solidFill>
                <a:latin typeface="Calibri"/>
                <a:ea typeface="Calibri"/>
                <a:cs typeface="Calibri"/>
                <a:sym typeface="Calibri"/>
              </a:rPr>
              <a:t>always </a:t>
            </a:r>
            <a:r>
              <a:rPr lang="en-GB" sz="1800" b="0" i="0" u="none" strike="noStrike" cap="none">
                <a:solidFill>
                  <a:schemeClr val="dk1"/>
                </a:solidFill>
                <a:latin typeface="Calibri"/>
                <a:ea typeface="Calibri"/>
                <a:cs typeface="Calibri"/>
                <a:sym typeface="Calibri"/>
              </a:rPr>
              <a:t>be given the highest priority and fully investigated.</a:t>
            </a:r>
          </a:p>
          <a:p>
            <a:pPr marL="514350" marR="0" lvl="0" indent="-285750" algn="l" rtl="0">
              <a:lnSpc>
                <a:spcPct val="90000"/>
              </a:lnSpc>
              <a:spcBef>
                <a:spcPts val="0"/>
              </a:spcBef>
              <a:spcAft>
                <a:spcPts val="0"/>
              </a:spcAft>
              <a:buClr>
                <a:schemeClr val="dk1"/>
              </a:buClr>
              <a:buSzPct val="100000"/>
              <a:buFont typeface="Arial"/>
              <a:buNone/>
            </a:pPr>
            <a:endParaRPr sz="1800" b="0" i="0" u="none" strike="noStrike" cap="none">
              <a:solidFill>
                <a:schemeClr val="dk1"/>
              </a:solidFill>
              <a:latin typeface="Calibri"/>
              <a:ea typeface="Calibri"/>
              <a:cs typeface="Calibri"/>
              <a:sym typeface="Calibri"/>
            </a:endParaRPr>
          </a:p>
          <a:p>
            <a:pPr marL="514350" marR="0" lvl="0"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Never too young to tell and be heard…..</a:t>
            </a:r>
          </a:p>
          <a:p>
            <a:pPr marL="514350" marR="0" lvl="0" indent="-285750" algn="l" rtl="0">
              <a:lnSpc>
                <a:spcPct val="90000"/>
              </a:lnSpc>
              <a:spcBef>
                <a:spcPts val="0"/>
              </a:spcBef>
              <a:spcAft>
                <a:spcPts val="0"/>
              </a:spcAft>
              <a:buClr>
                <a:schemeClr val="dk1"/>
              </a:buClr>
              <a:buSzPct val="100000"/>
              <a:buFont typeface="Arial"/>
              <a:buNone/>
            </a:pPr>
            <a:endParaRPr sz="1800" b="0" i="0" u="none" strike="noStrike" cap="none">
              <a:solidFill>
                <a:schemeClr val="dk1"/>
              </a:solidFill>
              <a:latin typeface="Calibri"/>
              <a:ea typeface="Calibri"/>
              <a:cs typeface="Calibri"/>
              <a:sym typeface="Calibri"/>
            </a:endParaRPr>
          </a:p>
          <a:p>
            <a:pPr marL="514350" marR="0" lvl="0"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Children should be spoken to alone and away from their carers.</a:t>
            </a:r>
          </a:p>
          <a:p>
            <a:pPr marL="514350" marR="0" lvl="0" indent="-285750" algn="l" rtl="0">
              <a:lnSpc>
                <a:spcPct val="90000"/>
              </a:lnSpc>
              <a:spcBef>
                <a:spcPts val="0"/>
              </a:spcBef>
              <a:spcAft>
                <a:spcPts val="0"/>
              </a:spcAft>
              <a:buClr>
                <a:schemeClr val="dk1"/>
              </a:buClr>
              <a:buSzPct val="100000"/>
              <a:buFont typeface="Arial"/>
              <a:buNone/>
            </a:pPr>
            <a:endParaRPr sz="1800" b="0" i="0" u="none" strike="noStrike" cap="none">
              <a:solidFill>
                <a:schemeClr val="dk1"/>
              </a:solidFill>
              <a:latin typeface="Calibri"/>
              <a:ea typeface="Calibri"/>
              <a:cs typeface="Calibri"/>
              <a:sym typeface="Calibri"/>
            </a:endParaRPr>
          </a:p>
          <a:p>
            <a:pPr marL="514350" marR="0" lvl="0"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Not taking account of information that is held by other professionals ‘listening to adults who speak on behalf of the child’.</a:t>
            </a:r>
          </a:p>
          <a:p>
            <a:pPr marL="514350" marR="0" lvl="0" indent="-285750" algn="l" rtl="0">
              <a:lnSpc>
                <a:spcPct val="90000"/>
              </a:lnSpc>
              <a:spcBef>
                <a:spcPts val="0"/>
              </a:spcBef>
              <a:spcAft>
                <a:spcPts val="0"/>
              </a:spcAft>
              <a:buClr>
                <a:schemeClr val="dk1"/>
              </a:buClr>
              <a:buSzPct val="100000"/>
              <a:buFont typeface="Arial"/>
              <a:buNone/>
            </a:pPr>
            <a:endParaRPr sz="1800" b="0" i="0" u="none" strike="noStrike" cap="none">
              <a:solidFill>
                <a:schemeClr val="dk1"/>
              </a:solidFill>
              <a:latin typeface="Calibri"/>
              <a:ea typeface="Calibri"/>
              <a:cs typeface="Calibri"/>
              <a:sym typeface="Calibri"/>
            </a:endParaRPr>
          </a:p>
          <a:p>
            <a:pPr marL="514350" marR="0" lvl="0"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Avoiding the over-reliance on self-reporting </a:t>
            </a:r>
            <a:r>
              <a:rPr lang="en-GB" sz="1800" b="0" i="1" u="none" strike="noStrike" cap="none">
                <a:solidFill>
                  <a:schemeClr val="dk1"/>
                </a:solidFill>
                <a:latin typeface="Calibri"/>
                <a:ea typeface="Calibri"/>
                <a:cs typeface="Calibri"/>
                <a:sym typeface="Calibri"/>
              </a:rPr>
              <a:t>‘Serious case reviews identify the need to maintain a focus on the child throughout any work being undertaken and avoid a tendency to lose balance and focus more on the needs of the parents/carers’.</a:t>
            </a:r>
          </a:p>
          <a:p>
            <a:pPr marL="514350" marR="0" lvl="0" indent="-285750" algn="l" rtl="0">
              <a:lnSpc>
                <a:spcPct val="90000"/>
              </a:lnSpc>
              <a:spcBef>
                <a:spcPts val="0"/>
              </a:spcBef>
              <a:spcAft>
                <a:spcPts val="0"/>
              </a:spcAft>
              <a:buClr>
                <a:schemeClr val="dk1"/>
              </a:buClr>
              <a:buSzPct val="100000"/>
              <a:buFont typeface="Arial"/>
              <a:buNone/>
            </a:pPr>
            <a:endParaRPr sz="1800" b="0" i="0" u="none" strike="noStrike" cap="none">
              <a:solidFill>
                <a:schemeClr val="dk1"/>
              </a:solidFill>
              <a:latin typeface="Calibri"/>
              <a:ea typeface="Calibri"/>
              <a:cs typeface="Calibri"/>
              <a:sym typeface="Calibri"/>
            </a:endParaRPr>
          </a:p>
          <a:p>
            <a:pPr marL="514350" marR="0" lvl="0"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Remember - abusive adults will seek to distract from seeing and hearing the child.</a:t>
            </a:r>
          </a:p>
          <a:p>
            <a:pPr marL="0" marR="0" lvl="0" indent="-114300" algn="l" rtl="0">
              <a:lnSpc>
                <a:spcPct val="90000"/>
              </a:lnSpc>
              <a:spcBef>
                <a:spcPts val="0"/>
              </a:spcBef>
              <a:spcAft>
                <a:spcPts val="0"/>
              </a:spcAft>
              <a:buClr>
                <a:schemeClr val="dk1"/>
              </a:buClr>
              <a:buSzPct val="100000"/>
              <a:buFont typeface="Arial"/>
              <a:buNone/>
            </a:pPr>
            <a:endParaRPr sz="1800" b="1"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628650" y="273843"/>
            <a:ext cx="7886700" cy="994200"/>
          </a:xfrm>
          <a:prstGeom prst="rect">
            <a:avLst/>
          </a:prstGeom>
          <a:noFill/>
          <a:ln>
            <a:noFill/>
          </a:ln>
        </p:spPr>
        <p:txBody>
          <a:bodyPr wrap="square" lIns="91425" tIns="45700" rIns="91425" bIns="45700" anchor="ctr" anchorCtr="0">
            <a:noAutofit/>
          </a:bodyPr>
          <a:lstStyle/>
          <a:p>
            <a:pPr marL="0" marR="0" lvl="0" indent="-76200" algn="l" rtl="0">
              <a:lnSpc>
                <a:spcPct val="90000"/>
              </a:lnSpc>
              <a:spcBef>
                <a:spcPts val="0"/>
              </a:spcBef>
              <a:spcAft>
                <a:spcPts val="0"/>
              </a:spcAft>
              <a:buClr>
                <a:srgbClr val="70AD47"/>
              </a:buClr>
              <a:buSzPct val="25000"/>
              <a:buFont typeface="Calibri"/>
              <a:buNone/>
            </a:pPr>
            <a:r>
              <a:rPr lang="en-GB" sz="4800" b="1" i="0" u="none" strike="noStrike" cap="none">
                <a:solidFill>
                  <a:srgbClr val="0B5394"/>
                </a:solidFill>
                <a:latin typeface="Calibri"/>
                <a:ea typeface="Calibri"/>
                <a:cs typeface="Calibri"/>
                <a:sym typeface="Calibri"/>
              </a:rPr>
              <a:t>Thinking the…</a:t>
            </a:r>
          </a:p>
        </p:txBody>
      </p:sp>
      <p:sp>
        <p:nvSpPr>
          <p:cNvPr id="177" name="Shape 177"/>
          <p:cNvSpPr txBox="1">
            <a:spLocks noGrp="1"/>
          </p:cNvSpPr>
          <p:nvPr>
            <p:ph type="body" idx="1"/>
          </p:nvPr>
        </p:nvSpPr>
        <p:spPr>
          <a:xfrm>
            <a:off x="771525" y="1268025"/>
            <a:ext cx="7886700" cy="3427200"/>
          </a:xfrm>
          <a:prstGeom prst="rect">
            <a:avLst/>
          </a:prstGeom>
          <a:noFill/>
          <a:ln>
            <a:noFill/>
          </a:ln>
        </p:spPr>
        <p:txBody>
          <a:bodyPr wrap="square" lIns="91425" tIns="45700" rIns="91425" bIns="45700" anchor="t" anchorCtr="0">
            <a:noAutofit/>
          </a:bodyPr>
          <a:lstStyle/>
          <a:p>
            <a:pPr marL="0" marR="0" lvl="0" indent="-31750" algn="l" rtl="0">
              <a:lnSpc>
                <a:spcPct val="70000"/>
              </a:lnSpc>
              <a:spcBef>
                <a:spcPts val="0"/>
              </a:spcBef>
              <a:spcAft>
                <a:spcPts val="0"/>
              </a:spcAft>
              <a:buClr>
                <a:schemeClr val="dk1"/>
              </a:buClr>
              <a:buSzPct val="25000"/>
              <a:buFont typeface="Arial"/>
              <a:buNone/>
            </a:pPr>
            <a:r>
              <a:rPr lang="en-GB" sz="2000" b="0" i="0" u="none" strike="noStrike" cap="none">
                <a:solidFill>
                  <a:schemeClr val="dk1"/>
                </a:solidFill>
                <a:latin typeface="Calibri"/>
                <a:ea typeface="Calibri"/>
                <a:cs typeface="Calibri"/>
                <a:sym typeface="Calibri"/>
              </a:rPr>
              <a:t>Reviews into child deaths and/or children who had suffered serious harm highlighted how professionals in Manchester were too trusting of abusive parents.  </a:t>
            </a:r>
          </a:p>
          <a:p>
            <a:pPr marL="0" marR="0" lvl="0" indent="-31750" algn="l" rtl="0">
              <a:lnSpc>
                <a:spcPct val="70000"/>
              </a:lnSpc>
              <a:spcBef>
                <a:spcPts val="0"/>
              </a:spcBef>
              <a:spcAft>
                <a:spcPts val="0"/>
              </a:spcAft>
              <a:buClr>
                <a:schemeClr val="dk1"/>
              </a:buClr>
              <a:buSzPct val="25000"/>
              <a:buFont typeface="Arial"/>
              <a:buNone/>
            </a:pPr>
            <a:endParaRPr sz="2000" b="0" i="0" u="none" strike="noStrike" cap="none">
              <a:solidFill>
                <a:schemeClr val="dk1"/>
              </a:solidFill>
              <a:latin typeface="Calibri"/>
              <a:ea typeface="Calibri"/>
              <a:cs typeface="Calibri"/>
              <a:sym typeface="Calibri"/>
            </a:endParaRPr>
          </a:p>
          <a:p>
            <a:pPr marL="0" marR="0" lvl="0" indent="-31750" algn="l" rtl="0">
              <a:lnSpc>
                <a:spcPct val="70000"/>
              </a:lnSpc>
              <a:spcBef>
                <a:spcPts val="0"/>
              </a:spcBef>
              <a:spcAft>
                <a:spcPts val="0"/>
              </a:spcAft>
              <a:buClr>
                <a:schemeClr val="dk1"/>
              </a:buClr>
              <a:buSzPct val="25000"/>
              <a:buFont typeface="Arial"/>
              <a:buNone/>
            </a:pPr>
            <a:r>
              <a:rPr lang="en-GB" sz="2000" b="0" i="0" u="none" strike="noStrike" cap="none">
                <a:solidFill>
                  <a:schemeClr val="dk1"/>
                </a:solidFill>
                <a:latin typeface="Calibri"/>
                <a:ea typeface="Calibri"/>
                <a:cs typeface="Calibri"/>
                <a:sym typeface="Calibri"/>
              </a:rPr>
              <a:t>Some abusive parents will tell you what they think you want to hear!!</a:t>
            </a:r>
          </a:p>
          <a:p>
            <a:pPr marL="0" marR="0" lvl="0" indent="-23812" algn="l" rtl="0">
              <a:lnSpc>
                <a:spcPct val="70000"/>
              </a:lnSpc>
              <a:spcBef>
                <a:spcPts val="1000"/>
              </a:spcBef>
              <a:spcAft>
                <a:spcPts val="0"/>
              </a:spcAft>
              <a:buClr>
                <a:schemeClr val="dk1"/>
              </a:buClr>
              <a:buSzPct val="25000"/>
              <a:buFont typeface="Arial"/>
              <a:buNone/>
            </a:pPr>
            <a:endParaRPr sz="1500" b="0" i="0" u="none" strike="noStrike" cap="none">
              <a:solidFill>
                <a:schemeClr val="dk1"/>
              </a:solidFill>
              <a:latin typeface="Calibri"/>
              <a:ea typeface="Calibri"/>
              <a:cs typeface="Calibri"/>
              <a:sym typeface="Calibri"/>
            </a:endParaRPr>
          </a:p>
          <a:p>
            <a:pPr marL="0" marR="0" lvl="0" indent="381000" algn="l" rtl="0">
              <a:lnSpc>
                <a:spcPct val="70000"/>
              </a:lnSpc>
              <a:spcBef>
                <a:spcPts val="1000"/>
              </a:spcBef>
              <a:spcAft>
                <a:spcPts val="0"/>
              </a:spcAft>
              <a:buClr>
                <a:schemeClr val="dk1"/>
              </a:buClr>
              <a:buSzPct val="25000"/>
              <a:buFont typeface="Arial"/>
              <a:buNone/>
            </a:pPr>
            <a:r>
              <a:rPr lang="en-GB" sz="4800" b="1" i="0" u="none" strike="noStrike" cap="none">
                <a:solidFill>
                  <a:schemeClr val="dk1"/>
                </a:solidFill>
                <a:latin typeface="Calibri"/>
                <a:ea typeface="Calibri"/>
                <a:cs typeface="Calibri"/>
                <a:sym typeface="Calibri"/>
              </a:rPr>
              <a:t>Disguised Compliance</a:t>
            </a:r>
          </a:p>
          <a:p>
            <a:pPr marL="3657600" marR="0" lvl="0" indent="400050" algn="l" rtl="0">
              <a:lnSpc>
                <a:spcPct val="70000"/>
              </a:lnSpc>
              <a:spcBef>
                <a:spcPts val="1000"/>
              </a:spcBef>
              <a:spcAft>
                <a:spcPts val="0"/>
              </a:spcAft>
              <a:buClr>
                <a:schemeClr val="dk1"/>
              </a:buClr>
              <a:buSzPct val="25000"/>
              <a:buFont typeface="Arial"/>
              <a:buNone/>
            </a:pPr>
            <a:r>
              <a:rPr lang="en-GB" sz="3600" b="1" i="0" u="none" strike="noStrike" cap="none">
                <a:solidFill>
                  <a:srgbClr val="0B5394"/>
                </a:solidFill>
                <a:latin typeface="Calibri"/>
                <a:ea typeface="Calibri"/>
                <a:cs typeface="Calibri"/>
                <a:sym typeface="Calibri"/>
              </a:rPr>
              <a:t>…Unthinkable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28650" y="273847"/>
            <a:ext cx="7886700" cy="647400"/>
          </a:xfrm>
          <a:prstGeom prst="rect">
            <a:avLst/>
          </a:prstGeom>
          <a:noFill/>
          <a:ln>
            <a:noFill/>
          </a:ln>
        </p:spPr>
        <p:txBody>
          <a:bodyPr wrap="square" lIns="91425" tIns="45700" rIns="91425" bIns="45700" anchor="ctr" anchorCtr="0">
            <a:noAutofit/>
          </a:bodyPr>
          <a:lstStyle/>
          <a:p>
            <a:pPr marL="0" marR="0" lvl="0" indent="-57150" algn="l" rtl="0">
              <a:lnSpc>
                <a:spcPct val="90000"/>
              </a:lnSpc>
              <a:spcBef>
                <a:spcPts val="0"/>
              </a:spcBef>
              <a:spcAft>
                <a:spcPts val="0"/>
              </a:spcAft>
              <a:buClr>
                <a:srgbClr val="70AD47"/>
              </a:buClr>
              <a:buSzPct val="25000"/>
              <a:buFont typeface="Calibri"/>
              <a:buNone/>
            </a:pPr>
            <a:r>
              <a:rPr lang="en-GB" sz="3600" b="1" i="0" u="none" strike="noStrike" cap="none">
                <a:solidFill>
                  <a:srgbClr val="0B5394"/>
                </a:solidFill>
                <a:latin typeface="Calibri"/>
                <a:ea typeface="Calibri"/>
                <a:cs typeface="Calibri"/>
                <a:sym typeface="Calibri"/>
              </a:rPr>
              <a:t>‘Rule of Optimism’....</a:t>
            </a:r>
          </a:p>
        </p:txBody>
      </p:sp>
      <p:sp>
        <p:nvSpPr>
          <p:cNvPr id="183" name="Shape 183"/>
          <p:cNvSpPr txBox="1">
            <a:spLocks noGrp="1"/>
          </p:cNvSpPr>
          <p:nvPr>
            <p:ph type="body" idx="1"/>
          </p:nvPr>
        </p:nvSpPr>
        <p:spPr>
          <a:xfrm>
            <a:off x="98550" y="881875"/>
            <a:ext cx="8700600" cy="3553800"/>
          </a:xfrm>
          <a:prstGeom prst="rect">
            <a:avLst/>
          </a:prstGeom>
          <a:noFill/>
          <a:ln>
            <a:noFill/>
          </a:ln>
        </p:spPr>
        <p:txBody>
          <a:bodyPr wrap="square" lIns="91425" tIns="45700" rIns="91425" bIns="45700" anchor="t" anchorCtr="0">
            <a:noAutofit/>
          </a:bodyPr>
          <a:lstStyle/>
          <a:p>
            <a:pPr marL="0" marR="0" lvl="0" indent="-28575" algn="l" rtl="0">
              <a:lnSpc>
                <a:spcPct val="90000"/>
              </a:lnSpc>
              <a:spcBef>
                <a:spcPts val="0"/>
              </a:spcBef>
              <a:spcAft>
                <a:spcPts val="0"/>
              </a:spcAft>
              <a:buClr>
                <a:schemeClr val="dk1"/>
              </a:buClr>
              <a:buSzPct val="25000"/>
              <a:buFont typeface="Arial"/>
              <a:buNone/>
            </a:pPr>
            <a:r>
              <a:rPr lang="en-GB" sz="1800" b="0" i="0" u="none" strike="noStrike" cap="none">
                <a:solidFill>
                  <a:schemeClr val="dk1"/>
                </a:solidFill>
                <a:latin typeface="Calibri"/>
                <a:ea typeface="Calibri"/>
                <a:cs typeface="Calibri"/>
                <a:sym typeface="Calibri"/>
              </a:rPr>
              <a:t>The </a:t>
            </a:r>
            <a:r>
              <a:rPr lang="en-GB" sz="1800" b="1" i="0" u="none" strike="noStrike" cap="none">
                <a:solidFill>
                  <a:schemeClr val="dk1"/>
                </a:solidFill>
                <a:latin typeface="Calibri"/>
                <a:ea typeface="Calibri"/>
                <a:cs typeface="Calibri"/>
                <a:sym typeface="Calibri"/>
              </a:rPr>
              <a:t>rule of optimism</a:t>
            </a:r>
            <a:r>
              <a:rPr lang="en-GB" sz="1800" b="0" i="0" u="none" strike="noStrike" cap="none">
                <a:solidFill>
                  <a:schemeClr val="dk1"/>
                </a:solidFill>
                <a:latin typeface="Calibri"/>
                <a:ea typeface="Calibri"/>
                <a:cs typeface="Calibri"/>
                <a:sym typeface="Calibri"/>
              </a:rPr>
              <a:t> can prevent us from seeing what is really going on. This has meant that we are likely to give parents and carers too many chances, which has had an adverse outcome for children. This has lead to several areas of practice concern:</a:t>
            </a:r>
          </a:p>
          <a:p>
            <a:pPr marL="0" marR="0" lvl="0" indent="-28575" algn="l" rtl="0">
              <a:lnSpc>
                <a:spcPct val="90000"/>
              </a:lnSpc>
              <a:spcBef>
                <a:spcPts val="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742950" marR="0" lvl="1" indent="-285750" algn="l" rtl="0">
              <a:lnSpc>
                <a:spcPct val="90000"/>
              </a:lnSpc>
              <a:spcBef>
                <a:spcPts val="5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Believing that what we are seeing is progress</a:t>
            </a:r>
          </a:p>
          <a:p>
            <a:pPr marL="742950" marR="0" lvl="1" indent="-285750" algn="l" rtl="0">
              <a:lnSpc>
                <a:spcPct val="90000"/>
              </a:lnSpc>
              <a:spcBef>
                <a:spcPts val="5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Filtering out or minimising areas of concern;</a:t>
            </a:r>
          </a:p>
          <a:p>
            <a:pPr marL="742950" marR="0" lvl="1" indent="-285750" algn="l" rtl="0">
              <a:lnSpc>
                <a:spcPct val="90000"/>
              </a:lnSpc>
              <a:spcBef>
                <a:spcPts val="5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Anticipating that the ‘plan’ will work with little evidence to suggest it </a:t>
            </a:r>
          </a:p>
          <a:p>
            <a:pPr marL="742950" marR="0" lvl="1"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would;</a:t>
            </a:r>
          </a:p>
          <a:p>
            <a:pPr marL="742950" marR="0" lvl="1" indent="-285750" algn="l" rtl="0">
              <a:lnSpc>
                <a:spcPct val="90000"/>
              </a:lnSpc>
              <a:spcBef>
                <a:spcPts val="5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Believing that “one more try” and thing will get better;</a:t>
            </a:r>
          </a:p>
          <a:p>
            <a:pPr marL="742950" marR="0" lvl="1" indent="-285750" algn="l" rtl="0">
              <a:lnSpc>
                <a:spcPct val="90000"/>
              </a:lnSpc>
              <a:spcBef>
                <a:spcPts val="5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Focusing only on strengths and ignoring what is not working and the </a:t>
            </a:r>
          </a:p>
          <a:p>
            <a:pPr marL="742950" marR="0" lvl="1" indent="-28575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risks that arise from that; </a:t>
            </a:r>
          </a:p>
          <a:p>
            <a:pPr marL="742950" marR="0" lvl="1" indent="-285750" algn="l" rtl="0">
              <a:lnSpc>
                <a:spcPct val="90000"/>
              </a:lnSpc>
              <a:spcBef>
                <a:spcPts val="5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Forming overly positive interpretations of what is going on.</a:t>
            </a:r>
          </a:p>
          <a:p>
            <a:pPr marL="0" marR="0" lvl="0" indent="-19050" algn="l" rtl="0">
              <a:lnSpc>
                <a:spcPct val="90000"/>
              </a:lnSpc>
              <a:spcBef>
                <a:spcPts val="1000"/>
              </a:spcBef>
              <a:spcAft>
                <a:spcPts val="0"/>
              </a:spcAft>
              <a:buClr>
                <a:schemeClr val="dk1"/>
              </a:buClr>
              <a:buSzPct val="25000"/>
              <a:buFont typeface="Arial"/>
              <a:buNone/>
            </a:pPr>
            <a:endParaRPr sz="1200" b="0" i="0" u="none" strike="noStrike" cap="none">
              <a:solidFill>
                <a:schemeClr val="dk1"/>
              </a:solidFill>
              <a:latin typeface="Calibri"/>
              <a:ea typeface="Calibri"/>
              <a:cs typeface="Calibri"/>
              <a:sym typeface="Calibri"/>
            </a:endParaRPr>
          </a:p>
          <a:p>
            <a:pPr marL="0" marR="0" lvl="0" indent="-4445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228600" marR="0" lvl="0" indent="-4064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987</Words>
  <Application>Microsoft Office PowerPoint</Application>
  <PresentationFormat>On-screen Show (16:9)</PresentationFormat>
  <Paragraphs>92</Paragraphs>
  <Slides>12</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Simple Light</vt:lpstr>
      <vt:lpstr>Office Theme</vt:lpstr>
      <vt:lpstr>Serious Case Reviews </vt:lpstr>
      <vt:lpstr>When do Serious Case Reviews take place?</vt:lpstr>
      <vt:lpstr>Purpose of a Serious Case Review is to: </vt:lpstr>
      <vt:lpstr>Serious Harm definition: </vt:lpstr>
      <vt:lpstr>Serious Case Review commissioning: </vt:lpstr>
      <vt:lpstr>Emerging themes: </vt:lpstr>
      <vt:lpstr>Seeing and hearing the child … </vt:lpstr>
      <vt:lpstr>Thinking the…</vt:lpstr>
      <vt:lpstr>‘Rule of Optimism’....</vt:lpstr>
      <vt:lpstr>Be Professionally Curious!</vt:lpstr>
      <vt:lpstr> Making use of the Escalation Procedures…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Case Reviews</dc:title>
  <dc:creator>Pauline Clark</dc:creator>
  <cp:lastModifiedBy>Helen Walker</cp:lastModifiedBy>
  <cp:revision>2</cp:revision>
  <cp:lastPrinted>2017-10-30T15:43:49Z</cp:lastPrinted>
  <dcterms:modified xsi:type="dcterms:W3CDTF">2017-11-08T12:20:24Z</dcterms:modified>
</cp:coreProperties>
</file>