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74" r:id="rId4"/>
    <p:sldId id="258" r:id="rId5"/>
    <p:sldId id="257" r:id="rId6"/>
    <p:sldId id="268" r:id="rId7"/>
    <p:sldId id="259" r:id="rId8"/>
    <p:sldId id="271" r:id="rId9"/>
    <p:sldId id="273" r:id="rId10"/>
    <p:sldId id="275" r:id="rId11"/>
    <p:sldId id="276"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0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500" b="0" i="0" u="none" strike="noStrike" kern="1200" baseline="0">
                <a:solidFill>
                  <a:srgbClr val="CC0099"/>
                </a:solidFill>
                <a:effectLst/>
                <a:latin typeface="+mn-lt"/>
                <a:ea typeface="+mn-ea"/>
                <a:cs typeface="+mn-cs"/>
              </a:defRPr>
            </a:pPr>
            <a:r>
              <a:rPr lang="en-GB" sz="2500">
                <a:solidFill>
                  <a:srgbClr val="CC0099"/>
                </a:solidFill>
              </a:rPr>
              <a:t>Flourish - 4 Successful</a:t>
            </a:r>
            <a:r>
              <a:rPr lang="en-GB" sz="2500" baseline="0">
                <a:solidFill>
                  <a:srgbClr val="CC0099"/>
                </a:solidFill>
              </a:rPr>
              <a:t> Crowdfunds</a:t>
            </a:r>
            <a:endParaRPr lang="en-GB" sz="2500">
              <a:solidFill>
                <a:srgbClr val="CC0099"/>
              </a:solidFill>
            </a:endParaRPr>
          </a:p>
        </c:rich>
      </c:tx>
      <c:layout>
        <c:manualLayout>
          <c:xMode val="edge"/>
          <c:yMode val="edge"/>
          <c:x val="0.13872222222222222"/>
          <c:y val="4.6296296296296294E-3"/>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CC0099"/>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Sheet1!$B$3:$B$6</c:f>
              <c:numCache>
                <c:formatCode>General</c:formatCode>
                <c:ptCount val="4"/>
                <c:pt idx="0">
                  <c:v>2015</c:v>
                </c:pt>
                <c:pt idx="1">
                  <c:v>2016</c:v>
                </c:pt>
                <c:pt idx="2">
                  <c:v>2017</c:v>
                </c:pt>
                <c:pt idx="3">
                  <c:v>2018</c:v>
                </c:pt>
              </c:numCache>
            </c:numRef>
          </c:cat>
          <c:val>
            <c:numRef>
              <c:f>Sheet1!$C$3:$C$6</c:f>
              <c:numCache>
                <c:formatCode>"£"#,##0_);[Red]\("£"#,##0\)</c:formatCode>
                <c:ptCount val="4"/>
                <c:pt idx="0">
                  <c:v>2625</c:v>
                </c:pt>
                <c:pt idx="1">
                  <c:v>4185</c:v>
                </c:pt>
                <c:pt idx="2">
                  <c:v>9410</c:v>
                </c:pt>
                <c:pt idx="3">
                  <c:v>10627</c:v>
                </c:pt>
              </c:numCache>
            </c:numRef>
          </c:val>
          <c:extLst>
            <c:ext xmlns:c16="http://schemas.microsoft.com/office/drawing/2014/chart" uri="{C3380CC4-5D6E-409C-BE32-E72D297353CC}">
              <c16:uniqueId val="{00000000-1C2F-4323-8A15-35CF5F901A8A}"/>
            </c:ext>
          </c:extLst>
        </c:ser>
        <c:dLbls>
          <c:dLblPos val="inEnd"/>
          <c:showLegendKey val="0"/>
          <c:showVal val="1"/>
          <c:showCatName val="0"/>
          <c:showSerName val="0"/>
          <c:showPercent val="0"/>
          <c:showBubbleSize val="0"/>
        </c:dLbls>
        <c:gapWidth val="41"/>
        <c:axId val="392177024"/>
        <c:axId val="392180552"/>
      </c:barChart>
      <c:catAx>
        <c:axId val="392177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392180552"/>
        <c:crosses val="autoZero"/>
        <c:auto val="1"/>
        <c:lblAlgn val="ctr"/>
        <c:lblOffset val="100"/>
        <c:noMultiLvlLbl val="0"/>
      </c:catAx>
      <c:valAx>
        <c:axId val="392180552"/>
        <c:scaling>
          <c:orientation val="minMax"/>
        </c:scaling>
        <c:delete val="1"/>
        <c:axPos val="l"/>
        <c:numFmt formatCode="&quot;£&quot;#,##0_);[Red]\(&quot;£&quot;#,##0\)" sourceLinked="1"/>
        <c:majorTickMark val="none"/>
        <c:minorTickMark val="none"/>
        <c:tickLblPos val="nextTo"/>
        <c:crossAx val="3921770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0.07371</cdr:x>
      <cdr:y>0.82502</cdr:y>
    </cdr:from>
    <cdr:to>
      <cdr:x>0.23423</cdr:x>
      <cdr:y>0.88772</cdr:y>
    </cdr:to>
    <cdr:sp macro="" textlink="">
      <cdr:nvSpPr>
        <cdr:cNvPr id="2" name="TextBox 1"/>
        <cdr:cNvSpPr txBox="1"/>
      </cdr:nvSpPr>
      <cdr:spPr>
        <a:xfrm xmlns:a="http://schemas.openxmlformats.org/drawingml/2006/main">
          <a:off x="467225" y="3219717"/>
          <a:ext cx="1017431" cy="2446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solidFill>
                <a:srgbClr val="CC0099"/>
              </a:solidFill>
            </a:rPr>
            <a:t>44 backers</a:t>
          </a:r>
          <a:endParaRPr lang="en-GB" sz="1400" dirty="0">
            <a:solidFill>
              <a:srgbClr val="CC0099"/>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7399F-2448-4D5D-8287-C6798473A44F}" type="datetimeFigureOut">
              <a:rPr lang="en-GB" smtClean="0"/>
              <a:t>21/05/2018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E21D0-EB5F-49A4-91B3-57A09F41C73F}" type="slidenum">
              <a:rPr lang="en-GB" smtClean="0"/>
              <a:t>‹#›</a:t>
            </a:fld>
            <a:endParaRPr lang="en-GB"/>
          </a:p>
        </p:txBody>
      </p:sp>
    </p:spTree>
    <p:extLst>
      <p:ext uri="{BB962C8B-B14F-4D97-AF65-F5344CB8AC3E}">
        <p14:creationId xmlns:p14="http://schemas.microsoft.com/office/powerpoint/2010/main" val="239603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kind of </a:t>
            </a:r>
            <a:r>
              <a:rPr lang="en-GB" dirty="0" err="1" smtClean="0"/>
              <a:t>changemaker</a:t>
            </a:r>
            <a:r>
              <a:rPr lang="en-GB" dirty="0" smtClean="0"/>
              <a:t> might you be? Campaigner, entrepreneur</a:t>
            </a:r>
            <a:r>
              <a:rPr lang="en-GB" baseline="0" dirty="0" smtClean="0"/>
              <a:t> </a:t>
            </a:r>
            <a:r>
              <a:rPr lang="en-GB" baseline="0" dirty="0" err="1" smtClean="0"/>
              <a:t>intrapreneur</a:t>
            </a:r>
            <a:r>
              <a:rPr lang="en-GB" baseline="0" dirty="0" smtClean="0"/>
              <a:t>, </a:t>
            </a:r>
            <a:r>
              <a:rPr lang="en-GB" dirty="0" smtClean="0"/>
              <a:t>mentor – where might</a:t>
            </a:r>
            <a:r>
              <a:rPr lang="en-GB" baseline="0" dirty="0" smtClean="0"/>
              <a:t> your need to act come from? </a:t>
            </a:r>
            <a:r>
              <a:rPr lang="en-GB" dirty="0" smtClean="0"/>
              <a:t>expert</a:t>
            </a:r>
            <a:r>
              <a:rPr lang="en-GB" baseline="0" dirty="0" smtClean="0"/>
              <a:t> by experience or by </a:t>
            </a:r>
            <a:r>
              <a:rPr lang="en-GB" baseline="0" dirty="0" err="1" smtClean="0"/>
              <a:t>oberservation</a:t>
            </a:r>
            <a:r>
              <a:rPr lang="en-GB" baseline="0" dirty="0" smtClean="0"/>
              <a:t>/networks/ career position?</a:t>
            </a:r>
            <a:endParaRPr lang="en-GB" dirty="0"/>
          </a:p>
        </p:txBody>
      </p:sp>
      <p:sp>
        <p:nvSpPr>
          <p:cNvPr id="4" name="Slide Number Placeholder 3"/>
          <p:cNvSpPr>
            <a:spLocks noGrp="1"/>
          </p:cNvSpPr>
          <p:nvPr>
            <p:ph type="sldNum" sz="quarter" idx="10"/>
          </p:nvPr>
        </p:nvSpPr>
        <p:spPr/>
        <p:txBody>
          <a:bodyPr/>
          <a:lstStyle/>
          <a:p>
            <a:fld id="{025C9465-5AB4-AC47-85C0-AE03612E8D70}" type="slidenum">
              <a:rPr lang="en-US" smtClean="0"/>
              <a:t>2</a:t>
            </a:fld>
            <a:endParaRPr lang="en-US"/>
          </a:p>
        </p:txBody>
      </p:sp>
    </p:spTree>
    <p:extLst>
      <p:ext uri="{BB962C8B-B14F-4D97-AF65-F5344CB8AC3E}">
        <p14:creationId xmlns:p14="http://schemas.microsoft.com/office/powerpoint/2010/main" val="41910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A1723E-5241-40CC-A8F0-CF41EF4E8996}"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427005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A1723E-5241-40CC-A8F0-CF41EF4E8996}"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31127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A1723E-5241-40CC-A8F0-CF41EF4E8996}"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83499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A1723E-5241-40CC-A8F0-CF41EF4E8996}"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372948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1723E-5241-40CC-A8F0-CF41EF4E8996}"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138742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A1723E-5241-40CC-A8F0-CF41EF4E8996}"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47763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A1723E-5241-40CC-A8F0-CF41EF4E8996}" type="datetimeFigureOut">
              <a:rPr lang="en-GB" smtClean="0"/>
              <a:t>21/05/2018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406126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A1723E-5241-40CC-A8F0-CF41EF4E8996}" type="datetimeFigureOut">
              <a:rPr lang="en-GB" smtClean="0"/>
              <a:t>21/05/2018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2861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1723E-5241-40CC-A8F0-CF41EF4E8996}" type="datetimeFigureOut">
              <a:rPr lang="en-GB" smtClean="0"/>
              <a:t>21/05/2018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241959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1723E-5241-40CC-A8F0-CF41EF4E8996}"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423099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1723E-5241-40CC-A8F0-CF41EF4E8996}"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B3091E-96F8-4D5B-86EC-D997588798C0}" type="slidenum">
              <a:rPr lang="en-GB" smtClean="0"/>
              <a:t>‹#›</a:t>
            </a:fld>
            <a:endParaRPr lang="en-GB"/>
          </a:p>
        </p:txBody>
      </p:sp>
    </p:spTree>
    <p:extLst>
      <p:ext uri="{BB962C8B-B14F-4D97-AF65-F5344CB8AC3E}">
        <p14:creationId xmlns:p14="http://schemas.microsoft.com/office/powerpoint/2010/main" val="342984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1723E-5241-40CC-A8F0-CF41EF4E8996}" type="datetimeFigureOut">
              <a:rPr lang="en-GB" smtClean="0"/>
              <a:t>21/05/2018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3091E-96F8-4D5B-86EC-D997588798C0}" type="slidenum">
              <a:rPr lang="en-GB" smtClean="0"/>
              <a:t>‹#›</a:t>
            </a:fld>
            <a:endParaRPr lang="en-GB"/>
          </a:p>
        </p:txBody>
      </p:sp>
    </p:spTree>
    <p:extLst>
      <p:ext uri="{BB962C8B-B14F-4D97-AF65-F5344CB8AC3E}">
        <p14:creationId xmlns:p14="http://schemas.microsoft.com/office/powerpoint/2010/main" val="51122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35.jpg"/><Relationship Id="rId5" Type="http://schemas.openxmlformats.org/officeDocument/2006/relationships/image" Target="../media/image30.jpg"/><Relationship Id="rId10" Type="http://schemas.openxmlformats.org/officeDocument/2006/relationships/image" Target="../media/image34.jpg"/><Relationship Id="rId4" Type="http://schemas.openxmlformats.org/officeDocument/2006/relationships/image" Target="../media/image29.jp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8.jpeg"/><Relationship Id="rId7"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87627" y="5349875"/>
            <a:ext cx="10989973" cy="784830"/>
          </a:xfrm>
          <a:prstGeom prst="rect">
            <a:avLst/>
          </a:prstGeom>
          <a:noFill/>
        </p:spPr>
        <p:txBody>
          <a:bodyPr wrap="square" rtlCol="0">
            <a:spAutoFit/>
          </a:bodyPr>
          <a:lstStyle/>
          <a:p>
            <a:pPr algn="r"/>
            <a:r>
              <a:rPr lang="en-GB" sz="4500" b="1" i="1" dirty="0" smtClean="0">
                <a:solidFill>
                  <a:schemeClr val="bg1"/>
                </a:solidFill>
                <a:latin typeface="+mj-lt"/>
              </a:rPr>
              <a:t>Nickala Torkington - MACC Event</a:t>
            </a:r>
            <a:endParaRPr lang="en-GB" sz="4500" b="1" i="1" dirty="0">
              <a:solidFill>
                <a:schemeClr val="bg1"/>
              </a:solidFill>
              <a:latin typeface="+mj-lt"/>
            </a:endParaRPr>
          </a:p>
        </p:txBody>
      </p:sp>
      <p:sp>
        <p:nvSpPr>
          <p:cNvPr id="6" name="TextBox 5"/>
          <p:cNvSpPr txBox="1"/>
          <p:nvPr/>
        </p:nvSpPr>
        <p:spPr>
          <a:xfrm>
            <a:off x="163133" y="69964"/>
            <a:ext cx="5619481" cy="1015663"/>
          </a:xfrm>
          <a:prstGeom prst="rect">
            <a:avLst/>
          </a:prstGeom>
          <a:noFill/>
        </p:spPr>
        <p:txBody>
          <a:bodyPr wrap="square" rtlCol="0">
            <a:spAutoFit/>
          </a:bodyPr>
          <a:lstStyle/>
          <a:p>
            <a:r>
              <a:rPr lang="en-GB" sz="3000" b="1" dirty="0" smtClean="0">
                <a:solidFill>
                  <a:schemeClr val="bg1"/>
                </a:solidFill>
              </a:rPr>
              <a:t>@</a:t>
            </a:r>
            <a:r>
              <a:rPr lang="en-GB" sz="3000" b="1" dirty="0" err="1" smtClean="0">
                <a:solidFill>
                  <a:schemeClr val="bg1"/>
                </a:solidFill>
              </a:rPr>
              <a:t>FlourishCIC</a:t>
            </a:r>
            <a:r>
              <a:rPr lang="en-GB" sz="3000" b="1" dirty="0" smtClean="0">
                <a:solidFill>
                  <a:schemeClr val="bg1"/>
                </a:solidFill>
              </a:rPr>
              <a:t>                 #</a:t>
            </a:r>
            <a:r>
              <a:rPr lang="en-GB" sz="3000" b="1" dirty="0" err="1" smtClean="0">
                <a:solidFill>
                  <a:schemeClr val="bg1"/>
                </a:solidFill>
              </a:rPr>
              <a:t>InvestinWomenChangemakers</a:t>
            </a:r>
            <a:r>
              <a:rPr lang="en-GB" sz="3000" b="1" dirty="0" smtClean="0">
                <a:solidFill>
                  <a:schemeClr val="bg1"/>
                </a:solidFill>
              </a:rPr>
              <a:t>             </a:t>
            </a:r>
            <a:endParaRPr lang="en-GB" sz="3000" b="1" dirty="0">
              <a:solidFill>
                <a:schemeClr val="bg1"/>
              </a:solidFill>
            </a:endParaRPr>
          </a:p>
        </p:txBody>
      </p:sp>
      <p:sp>
        <p:nvSpPr>
          <p:cNvPr id="7" name="TextBox 6"/>
          <p:cNvSpPr txBox="1"/>
          <p:nvPr/>
        </p:nvSpPr>
        <p:spPr>
          <a:xfrm>
            <a:off x="163133" y="6231089"/>
            <a:ext cx="10989973" cy="553998"/>
          </a:xfrm>
          <a:prstGeom prst="rect">
            <a:avLst/>
          </a:prstGeom>
          <a:noFill/>
        </p:spPr>
        <p:txBody>
          <a:bodyPr wrap="square" rtlCol="0">
            <a:spAutoFit/>
          </a:bodyPr>
          <a:lstStyle/>
          <a:p>
            <a:r>
              <a:rPr lang="en-GB" sz="3000" b="1" dirty="0" smtClean="0">
                <a:solidFill>
                  <a:schemeClr val="bg1"/>
                </a:solidFill>
                <a:latin typeface="+mj-lt"/>
              </a:rPr>
              <a:t>@Nickala 5    Nickala@flourishtogether.co.uk </a:t>
            </a:r>
            <a:endParaRPr lang="en-GB" sz="3000" b="1" dirty="0">
              <a:solidFill>
                <a:schemeClr val="bg1"/>
              </a:solidFill>
              <a:latin typeface="+mj-lt"/>
            </a:endParaRPr>
          </a:p>
        </p:txBody>
      </p:sp>
    </p:spTree>
    <p:extLst>
      <p:ext uri="{BB962C8B-B14F-4D97-AF65-F5344CB8AC3E}">
        <p14:creationId xmlns:p14="http://schemas.microsoft.com/office/powerpoint/2010/main" val="28908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B2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2970"/>
              </a:solidFill>
            </a:endParaRPr>
          </a:p>
        </p:txBody>
      </p:sp>
      <p:sp>
        <p:nvSpPr>
          <p:cNvPr id="7" name="TextBox 6"/>
          <p:cNvSpPr txBox="1"/>
          <p:nvPr/>
        </p:nvSpPr>
        <p:spPr>
          <a:xfrm>
            <a:off x="644520" y="227598"/>
            <a:ext cx="8857397" cy="1384995"/>
          </a:xfrm>
          <a:prstGeom prst="rect">
            <a:avLst/>
          </a:prstGeom>
          <a:noFill/>
        </p:spPr>
        <p:txBody>
          <a:bodyPr wrap="square" rtlCol="0">
            <a:spAutoFit/>
          </a:bodyPr>
          <a:lstStyle/>
          <a:p>
            <a:r>
              <a:rPr lang="en-US" sz="3600" dirty="0" smtClean="0">
                <a:solidFill>
                  <a:schemeClr val="bg1"/>
                </a:solidFill>
                <a:latin typeface="Rajdhani" charset="0"/>
                <a:ea typeface="Rajdhani" charset="0"/>
                <a:cs typeface="Rajdhani" charset="0"/>
              </a:rPr>
              <a:t>Case studies of Women </a:t>
            </a:r>
            <a:r>
              <a:rPr lang="en-US" sz="3600" dirty="0" err="1" smtClean="0">
                <a:solidFill>
                  <a:schemeClr val="bg1"/>
                </a:solidFill>
                <a:latin typeface="Rajdhani" charset="0"/>
                <a:ea typeface="Rajdhani" charset="0"/>
                <a:cs typeface="Rajdhani" charset="0"/>
              </a:rPr>
              <a:t>Changemakers</a:t>
            </a:r>
            <a:endParaRPr lang="en-US" sz="3600" dirty="0" smtClean="0">
              <a:solidFill>
                <a:schemeClr val="bg1"/>
              </a:solidFill>
              <a:latin typeface="Rajdhani" charset="0"/>
              <a:ea typeface="Rajdhani" charset="0"/>
              <a:cs typeface="Rajdhani" charset="0"/>
            </a:endParaRPr>
          </a:p>
          <a:p>
            <a:endParaRPr lang="en-US" sz="1200" dirty="0">
              <a:solidFill>
                <a:schemeClr val="bg1"/>
              </a:solidFill>
              <a:latin typeface="Rajdhani" charset="0"/>
              <a:ea typeface="Rajdhani" charset="0"/>
              <a:cs typeface="Rajdhani" charset="0"/>
            </a:endParaRPr>
          </a:p>
          <a:p>
            <a:r>
              <a:rPr lang="en-US" sz="3600" dirty="0" smtClean="0">
                <a:solidFill>
                  <a:schemeClr val="bg1"/>
                </a:solidFill>
                <a:latin typeface="Rajdhani" charset="0"/>
                <a:ea typeface="Rajdhani" charset="0"/>
                <a:cs typeface="Rajdhani" charset="0"/>
              </a:rPr>
              <a:t>Next Mentor-a- thon 11</a:t>
            </a:r>
            <a:r>
              <a:rPr lang="en-US" sz="3600" baseline="30000" dirty="0" smtClean="0">
                <a:solidFill>
                  <a:schemeClr val="bg1"/>
                </a:solidFill>
                <a:latin typeface="Rajdhani" charset="0"/>
                <a:ea typeface="Rajdhani" charset="0"/>
                <a:cs typeface="Rajdhani" charset="0"/>
              </a:rPr>
              <a:t>th</a:t>
            </a:r>
            <a:r>
              <a:rPr lang="en-US" sz="3600" dirty="0" smtClean="0">
                <a:solidFill>
                  <a:schemeClr val="bg1"/>
                </a:solidFill>
                <a:latin typeface="Rajdhani" charset="0"/>
                <a:ea typeface="Rajdhani" charset="0"/>
                <a:cs typeface="Rajdhani" charset="0"/>
              </a:rPr>
              <a:t> July 2018</a:t>
            </a:r>
            <a:endParaRPr lang="en-US" sz="2000" dirty="0">
              <a:solidFill>
                <a:schemeClr val="bg1"/>
              </a:solidFill>
              <a:latin typeface="Rajdhani" charset="0"/>
              <a:ea typeface="Rajdhani" charset="0"/>
              <a:cs typeface="Rajdhani" charset="0"/>
            </a:endParaRPr>
          </a:p>
        </p:txBody>
      </p:sp>
      <p:sp>
        <p:nvSpPr>
          <p:cNvPr id="6" name="Right Triangle 5"/>
          <p:cNvSpPr/>
          <p:nvPr/>
        </p:nvSpPr>
        <p:spPr>
          <a:xfrm flipH="1">
            <a:off x="10819958" y="5346834"/>
            <a:ext cx="1396409" cy="151116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47831" y="4176728"/>
            <a:ext cx="8502555" cy="2031325"/>
          </a:xfrm>
          <a:prstGeom prst="rect">
            <a:avLst/>
          </a:prstGeom>
          <a:noFill/>
        </p:spPr>
        <p:txBody>
          <a:bodyPr wrap="square" rtlCol="0">
            <a:spAutoFit/>
          </a:bodyPr>
          <a:lstStyle/>
          <a:p>
            <a:pPr algn="just"/>
            <a:r>
              <a:rPr lang="en-GB" b="1" dirty="0">
                <a:solidFill>
                  <a:schemeClr val="bg1"/>
                </a:solidFill>
              </a:rPr>
              <a:t>Jo Taylor, </a:t>
            </a:r>
            <a:r>
              <a:rPr lang="en-GB" b="1" dirty="0" err="1">
                <a:solidFill>
                  <a:schemeClr val="bg1"/>
                </a:solidFill>
              </a:rPr>
              <a:t>ABCDiagnosis</a:t>
            </a:r>
            <a:r>
              <a:rPr lang="en-GB" dirty="0">
                <a:solidFill>
                  <a:schemeClr val="bg1"/>
                </a:solidFill>
              </a:rPr>
              <a:t> attended the Mentor-a-thon and received £300 of investment and a mentor in 2015.  In spite of living with secondary breast cancer she runs an advisory and advocacy social venture helping people be better aware of the needs of those living with cancer and secondary cancer. </a:t>
            </a:r>
            <a:r>
              <a:rPr lang="en-GB" i="1" dirty="0">
                <a:solidFill>
                  <a:schemeClr val="bg1"/>
                </a:solidFill>
              </a:rPr>
              <a:t>"The support I've had so far, has helped me make useful connections, paid for some marketing materials and I'm in the process of securing further funding from a charitable trust to hold up to 4 residential retreats per year, as well as develop day sessions for local patients living with cancer".</a:t>
            </a:r>
            <a:endParaRPr lang="en-GB" dirty="0">
              <a:solidFill>
                <a:schemeClr val="bg1"/>
              </a:solidFill>
            </a:endParaRPr>
          </a:p>
        </p:txBody>
      </p:sp>
      <p:sp>
        <p:nvSpPr>
          <p:cNvPr id="3" name="TextBox 2"/>
          <p:cNvSpPr txBox="1"/>
          <p:nvPr/>
        </p:nvSpPr>
        <p:spPr>
          <a:xfrm>
            <a:off x="2825085" y="1678258"/>
            <a:ext cx="8952931" cy="2308324"/>
          </a:xfrm>
          <a:prstGeom prst="rect">
            <a:avLst/>
          </a:prstGeom>
          <a:noFill/>
        </p:spPr>
        <p:txBody>
          <a:bodyPr wrap="square" rtlCol="0">
            <a:spAutoFit/>
          </a:bodyPr>
          <a:lstStyle/>
          <a:p>
            <a:r>
              <a:rPr lang="en-GB" b="1" dirty="0">
                <a:solidFill>
                  <a:schemeClr val="bg1"/>
                </a:solidFill>
              </a:rPr>
              <a:t>Geraldine Esdaille, Freedom to Be</a:t>
            </a:r>
            <a:r>
              <a:rPr lang="en-GB" dirty="0">
                <a:solidFill>
                  <a:schemeClr val="bg1"/>
                </a:solidFill>
              </a:rPr>
              <a:t> benefitted from the Mentor-a-thon and secured £300 </a:t>
            </a:r>
            <a:r>
              <a:rPr lang="en-GB" dirty="0" smtClean="0">
                <a:solidFill>
                  <a:schemeClr val="bg1"/>
                </a:solidFill>
              </a:rPr>
              <a:t> in 2016 to </a:t>
            </a:r>
            <a:r>
              <a:rPr lang="en-GB" dirty="0">
                <a:solidFill>
                  <a:schemeClr val="bg1"/>
                </a:solidFill>
              </a:rPr>
              <a:t>invest in herself and her developing social venture.  </a:t>
            </a:r>
            <a:r>
              <a:rPr lang="en-GB" i="1" dirty="0">
                <a:solidFill>
                  <a:schemeClr val="bg1"/>
                </a:solidFill>
              </a:rPr>
              <a:t>"This year I have seen spectacular benefits from the support and mentoring that I have received. As well as continuing to provide regular sessions helping women with domestic violence and abuse issues, I started working for The Women's Resource Centre, an amazing organisation in the women's sector.  I am also really proud to have won a Winston Churchill Travelling Fellowship that provides a remarkable opportunity to travel to the USA and research what I am passionate about, and to top it all off, I have been shortlisted for the Northern Power Women Awards 2017, it's incredible!</a:t>
            </a:r>
            <a:endParaRPr lang="en-GB"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176" y="1840191"/>
            <a:ext cx="2486516" cy="19844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68" y="4110705"/>
            <a:ext cx="2648896" cy="1986672"/>
          </a:xfrm>
          <a:prstGeom prst="rect">
            <a:avLst/>
          </a:prstGeom>
        </p:spPr>
      </p:pic>
    </p:spTree>
    <p:extLst>
      <p:ext uri="{BB962C8B-B14F-4D97-AF65-F5344CB8AC3E}">
        <p14:creationId xmlns:p14="http://schemas.microsoft.com/office/powerpoint/2010/main" val="102595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B2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2970"/>
              </a:solidFill>
            </a:endParaRPr>
          </a:p>
        </p:txBody>
      </p:sp>
      <p:sp>
        <p:nvSpPr>
          <p:cNvPr id="6" name="Right Triangle 5"/>
          <p:cNvSpPr/>
          <p:nvPr/>
        </p:nvSpPr>
        <p:spPr>
          <a:xfrm flipH="1">
            <a:off x="10819958" y="5346834"/>
            <a:ext cx="1396409" cy="151116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47831" y="4370035"/>
            <a:ext cx="8602641" cy="2031325"/>
          </a:xfrm>
          <a:prstGeom prst="rect">
            <a:avLst/>
          </a:prstGeom>
          <a:noFill/>
        </p:spPr>
        <p:txBody>
          <a:bodyPr wrap="square" rtlCol="0">
            <a:spAutoFit/>
          </a:bodyPr>
          <a:lstStyle/>
          <a:p>
            <a:r>
              <a:rPr lang="en-GB" b="1" dirty="0">
                <a:solidFill>
                  <a:schemeClr val="bg1"/>
                </a:solidFill>
              </a:rPr>
              <a:t>Iyabo Fatimilehin</a:t>
            </a:r>
            <a:r>
              <a:rPr lang="en-GB" b="1" dirty="0" smtClean="0">
                <a:solidFill>
                  <a:schemeClr val="bg1"/>
                </a:solidFill>
              </a:rPr>
              <a:t>, Just Psychology </a:t>
            </a:r>
            <a:r>
              <a:rPr lang="en-GB" dirty="0" smtClean="0">
                <a:solidFill>
                  <a:schemeClr val="bg1"/>
                </a:solidFill>
              </a:rPr>
              <a:t>was </a:t>
            </a:r>
            <a:r>
              <a:rPr lang="en-GB" dirty="0">
                <a:solidFill>
                  <a:schemeClr val="bg1"/>
                </a:solidFill>
              </a:rPr>
              <a:t>supported via the Mentor –a- thon in </a:t>
            </a:r>
            <a:r>
              <a:rPr lang="en-GB" dirty="0" smtClean="0">
                <a:solidFill>
                  <a:schemeClr val="bg1"/>
                </a:solidFill>
              </a:rPr>
              <a:t>2016 </a:t>
            </a:r>
            <a:r>
              <a:rPr lang="en-GB" dirty="0">
                <a:solidFill>
                  <a:schemeClr val="bg1"/>
                </a:solidFill>
              </a:rPr>
              <a:t>and secured £300 </a:t>
            </a:r>
            <a:r>
              <a:rPr lang="en-GB" dirty="0" smtClean="0">
                <a:solidFill>
                  <a:schemeClr val="bg1"/>
                </a:solidFill>
              </a:rPr>
              <a:t>to develop a digital strategy and </a:t>
            </a:r>
            <a:r>
              <a:rPr lang="en-GB" dirty="0">
                <a:solidFill>
                  <a:schemeClr val="bg1"/>
                </a:solidFill>
              </a:rPr>
              <a:t>mentoring support.  </a:t>
            </a:r>
            <a:r>
              <a:rPr lang="en-GB" dirty="0" smtClean="0">
                <a:solidFill>
                  <a:schemeClr val="bg1"/>
                </a:solidFill>
              </a:rPr>
              <a:t>Their aim is </a:t>
            </a:r>
            <a:r>
              <a:rPr lang="en-GB" dirty="0">
                <a:solidFill>
                  <a:schemeClr val="bg1"/>
                </a:solidFill>
              </a:rPr>
              <a:t> full participation of all Black and minority ethnic (BME) children and their families in an equal and fair society through the achievement of a significant improvement in psychological health and mental well being, and the prevention of problems with </a:t>
            </a:r>
            <a:r>
              <a:rPr lang="en-GB" dirty="0" smtClean="0">
                <a:solidFill>
                  <a:schemeClr val="bg1"/>
                </a:solidFill>
              </a:rPr>
              <a:t>mental health</a:t>
            </a:r>
            <a:r>
              <a:rPr lang="en-GB" dirty="0">
                <a:solidFill>
                  <a:schemeClr val="bg1"/>
                </a:solidFill>
              </a:rPr>
              <a:t>. </a:t>
            </a:r>
            <a:r>
              <a:rPr lang="en-GB" dirty="0" smtClean="0">
                <a:solidFill>
                  <a:schemeClr val="bg1"/>
                </a:solidFill>
              </a:rPr>
              <a:t>      </a:t>
            </a:r>
          </a:p>
          <a:p>
            <a:r>
              <a:rPr lang="en-GB" i="1" dirty="0" smtClean="0">
                <a:solidFill>
                  <a:schemeClr val="bg1"/>
                </a:solidFill>
              </a:rPr>
              <a:t>"The </a:t>
            </a:r>
            <a:r>
              <a:rPr lang="en-GB" i="1" dirty="0">
                <a:solidFill>
                  <a:schemeClr val="bg1"/>
                </a:solidFill>
              </a:rPr>
              <a:t>support I've received has helped me make useful connections, paid for </a:t>
            </a:r>
            <a:r>
              <a:rPr lang="en-GB" i="1" dirty="0" smtClean="0">
                <a:solidFill>
                  <a:schemeClr val="bg1"/>
                </a:solidFill>
              </a:rPr>
              <a:t>consultancy support and built my knowledge and confidence in social investment readiness."</a:t>
            </a:r>
            <a:endParaRPr lang="en-GB" dirty="0">
              <a:solidFill>
                <a:schemeClr val="bg1"/>
              </a:solidFill>
            </a:endParaRPr>
          </a:p>
        </p:txBody>
      </p:sp>
      <p:sp>
        <p:nvSpPr>
          <p:cNvPr id="3" name="TextBox 2"/>
          <p:cNvSpPr txBox="1"/>
          <p:nvPr/>
        </p:nvSpPr>
        <p:spPr>
          <a:xfrm>
            <a:off x="2847831" y="1507713"/>
            <a:ext cx="8952931" cy="2862322"/>
          </a:xfrm>
          <a:prstGeom prst="rect">
            <a:avLst/>
          </a:prstGeom>
          <a:noFill/>
        </p:spPr>
        <p:txBody>
          <a:bodyPr wrap="square" rtlCol="0">
            <a:spAutoFit/>
          </a:bodyPr>
          <a:lstStyle/>
          <a:p>
            <a:pPr algn="just"/>
            <a:r>
              <a:rPr lang="en-GB" b="1" dirty="0" smtClean="0">
                <a:solidFill>
                  <a:schemeClr val="bg1"/>
                </a:solidFill>
              </a:rPr>
              <a:t>Corin Bell, Real Junk Food MCR</a:t>
            </a:r>
            <a:r>
              <a:rPr lang="en-GB" dirty="0">
                <a:solidFill>
                  <a:schemeClr val="bg1"/>
                </a:solidFill>
              </a:rPr>
              <a:t> </a:t>
            </a:r>
            <a:r>
              <a:rPr lang="en-GB" dirty="0" smtClean="0">
                <a:solidFill>
                  <a:schemeClr val="bg1"/>
                </a:solidFill>
              </a:rPr>
              <a:t>attended our mentor-a-thon in 2016 rather than cash investment we have purchased over £600 of catering from their business at events we have run.</a:t>
            </a:r>
            <a:r>
              <a:rPr lang="en-GB" dirty="0">
                <a:solidFill>
                  <a:schemeClr val="bg1"/>
                </a:solidFill>
              </a:rPr>
              <a:t>  </a:t>
            </a:r>
            <a:r>
              <a:rPr lang="en-GB" dirty="0" smtClean="0">
                <a:solidFill>
                  <a:schemeClr val="bg1"/>
                </a:solidFill>
              </a:rPr>
              <a:t>Corin attended our Crowdfunding peer learning session and launched a Crowdfund campaign, with our support and secured over £39,000 to open their first restaurant in 2017. “</a:t>
            </a:r>
            <a:r>
              <a:rPr lang="en-GB" i="1" dirty="0" smtClean="0">
                <a:solidFill>
                  <a:schemeClr val="bg1"/>
                </a:solidFill>
              </a:rPr>
              <a:t>The </a:t>
            </a:r>
            <a:r>
              <a:rPr lang="en-GB" i="1" dirty="0">
                <a:solidFill>
                  <a:schemeClr val="bg1"/>
                </a:solidFill>
              </a:rPr>
              <a:t>Mentor - a - thon was a great opportunity to talk out my idea and gain honest feedback. </a:t>
            </a:r>
            <a:r>
              <a:rPr lang="en-GB" i="1" dirty="0" smtClean="0">
                <a:solidFill>
                  <a:schemeClr val="bg1"/>
                </a:solidFill>
              </a:rPr>
              <a:t>Their support to pilot </a:t>
            </a:r>
            <a:r>
              <a:rPr lang="en-GB" i="1" dirty="0">
                <a:solidFill>
                  <a:schemeClr val="bg1"/>
                </a:solidFill>
              </a:rPr>
              <a:t>my services successfully </a:t>
            </a:r>
            <a:r>
              <a:rPr lang="en-GB" i="1" dirty="0" smtClean="0">
                <a:solidFill>
                  <a:schemeClr val="bg1"/>
                </a:solidFill>
              </a:rPr>
              <a:t>and be one of our first clients </a:t>
            </a:r>
            <a:r>
              <a:rPr lang="en-GB" i="1" dirty="0">
                <a:solidFill>
                  <a:schemeClr val="bg1"/>
                </a:solidFill>
              </a:rPr>
              <a:t>gave me </a:t>
            </a:r>
            <a:r>
              <a:rPr lang="en-GB" i="1" dirty="0" smtClean="0">
                <a:solidFill>
                  <a:schemeClr val="bg1"/>
                </a:solidFill>
              </a:rPr>
              <a:t>confidence and resources. </a:t>
            </a:r>
            <a:r>
              <a:rPr lang="en-GB" i="1" dirty="0">
                <a:solidFill>
                  <a:schemeClr val="bg1"/>
                </a:solidFill>
              </a:rPr>
              <a:t>Flourish CIC make a real, positive difference in the lives of the women they support, and much more widely in and around Manchester because of the amazing projects these women go on to develop. I'm proud to support women change makers in Manchester. Flourish CIC are a credit to our city!!</a:t>
            </a:r>
            <a:r>
              <a:rPr lang="en-GB" i="1" dirty="0" smtClean="0">
                <a:solidFill>
                  <a:schemeClr val="bg1"/>
                </a:solidFill>
              </a:rPr>
              <a:t>.”</a:t>
            </a:r>
            <a:endParaRPr lang="en-GB" i="1"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36" y="4370035"/>
            <a:ext cx="2022744" cy="202274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21" y="1721186"/>
            <a:ext cx="2083659" cy="2045596"/>
          </a:xfrm>
          <a:prstGeom prst="rect">
            <a:avLst/>
          </a:prstGeom>
        </p:spPr>
      </p:pic>
      <p:sp>
        <p:nvSpPr>
          <p:cNvPr id="11" name="TextBox 10"/>
          <p:cNvSpPr txBox="1"/>
          <p:nvPr/>
        </p:nvSpPr>
        <p:spPr>
          <a:xfrm>
            <a:off x="644520" y="227598"/>
            <a:ext cx="8857397" cy="1384995"/>
          </a:xfrm>
          <a:prstGeom prst="rect">
            <a:avLst/>
          </a:prstGeom>
          <a:noFill/>
        </p:spPr>
        <p:txBody>
          <a:bodyPr wrap="square" rtlCol="0">
            <a:spAutoFit/>
          </a:bodyPr>
          <a:lstStyle/>
          <a:p>
            <a:r>
              <a:rPr lang="en-US" sz="3600" dirty="0" smtClean="0">
                <a:solidFill>
                  <a:schemeClr val="bg1"/>
                </a:solidFill>
                <a:latin typeface="Rajdhani" charset="0"/>
                <a:ea typeface="Rajdhani" charset="0"/>
                <a:cs typeface="Rajdhani" charset="0"/>
              </a:rPr>
              <a:t>Case studies of Women </a:t>
            </a:r>
            <a:r>
              <a:rPr lang="en-US" sz="3600" dirty="0" err="1" smtClean="0">
                <a:solidFill>
                  <a:schemeClr val="bg1"/>
                </a:solidFill>
                <a:latin typeface="Rajdhani" charset="0"/>
                <a:ea typeface="Rajdhani" charset="0"/>
                <a:cs typeface="Rajdhani" charset="0"/>
              </a:rPr>
              <a:t>Changemakers</a:t>
            </a:r>
            <a:endParaRPr lang="en-US" sz="3600" dirty="0" smtClean="0">
              <a:solidFill>
                <a:schemeClr val="bg1"/>
              </a:solidFill>
              <a:latin typeface="Rajdhani" charset="0"/>
              <a:ea typeface="Rajdhani" charset="0"/>
              <a:cs typeface="Rajdhani" charset="0"/>
            </a:endParaRPr>
          </a:p>
          <a:p>
            <a:endParaRPr lang="en-US" sz="1200" dirty="0">
              <a:solidFill>
                <a:schemeClr val="bg1"/>
              </a:solidFill>
              <a:latin typeface="Rajdhani" charset="0"/>
              <a:ea typeface="Rajdhani" charset="0"/>
              <a:cs typeface="Rajdhani" charset="0"/>
            </a:endParaRPr>
          </a:p>
          <a:p>
            <a:r>
              <a:rPr lang="en-US" sz="3600" dirty="0" smtClean="0">
                <a:solidFill>
                  <a:schemeClr val="bg1"/>
                </a:solidFill>
                <a:latin typeface="Rajdhani" charset="0"/>
                <a:ea typeface="Rajdhani" charset="0"/>
                <a:cs typeface="Rajdhani" charset="0"/>
              </a:rPr>
              <a:t>Next Mentor-a- thon 11</a:t>
            </a:r>
            <a:r>
              <a:rPr lang="en-US" sz="3600" baseline="30000" dirty="0" smtClean="0">
                <a:solidFill>
                  <a:schemeClr val="bg1"/>
                </a:solidFill>
                <a:latin typeface="Rajdhani" charset="0"/>
                <a:ea typeface="Rajdhani" charset="0"/>
                <a:cs typeface="Rajdhani" charset="0"/>
              </a:rPr>
              <a:t>th</a:t>
            </a:r>
            <a:r>
              <a:rPr lang="en-US" sz="3600" dirty="0" smtClean="0">
                <a:solidFill>
                  <a:schemeClr val="bg1"/>
                </a:solidFill>
                <a:latin typeface="Rajdhani" charset="0"/>
                <a:ea typeface="Rajdhani" charset="0"/>
                <a:cs typeface="Rajdhani" charset="0"/>
              </a:rPr>
              <a:t> July 2018</a:t>
            </a:r>
            <a:endParaRPr lang="en-US" sz="2000" dirty="0">
              <a:solidFill>
                <a:schemeClr val="bg1"/>
              </a:solidFill>
              <a:latin typeface="Rajdhani" charset="0"/>
              <a:ea typeface="Rajdhani" charset="0"/>
              <a:cs typeface="Rajdhani" charset="0"/>
            </a:endParaRPr>
          </a:p>
        </p:txBody>
      </p:sp>
    </p:spTree>
    <p:extLst>
      <p:ext uri="{BB962C8B-B14F-4D97-AF65-F5344CB8AC3E}">
        <p14:creationId xmlns:p14="http://schemas.microsoft.com/office/powerpoint/2010/main" val="328928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3133" y="69964"/>
            <a:ext cx="5619481" cy="1015663"/>
          </a:xfrm>
          <a:prstGeom prst="rect">
            <a:avLst/>
          </a:prstGeom>
          <a:noFill/>
        </p:spPr>
        <p:txBody>
          <a:bodyPr wrap="square" rtlCol="0">
            <a:spAutoFit/>
          </a:bodyPr>
          <a:lstStyle/>
          <a:p>
            <a:r>
              <a:rPr lang="en-GB" sz="3000" b="1" dirty="0" smtClean="0">
                <a:solidFill>
                  <a:schemeClr val="bg1"/>
                </a:solidFill>
              </a:rPr>
              <a:t>@</a:t>
            </a:r>
            <a:r>
              <a:rPr lang="en-GB" sz="3000" b="1" dirty="0" err="1" smtClean="0">
                <a:solidFill>
                  <a:schemeClr val="bg1"/>
                </a:solidFill>
              </a:rPr>
              <a:t>FlourishCIC</a:t>
            </a:r>
            <a:r>
              <a:rPr lang="en-GB" sz="3000" b="1" dirty="0" smtClean="0">
                <a:solidFill>
                  <a:schemeClr val="bg1"/>
                </a:solidFill>
              </a:rPr>
              <a:t>                 #</a:t>
            </a:r>
            <a:r>
              <a:rPr lang="en-GB" sz="3000" b="1" dirty="0" err="1" smtClean="0">
                <a:solidFill>
                  <a:schemeClr val="bg1"/>
                </a:solidFill>
              </a:rPr>
              <a:t>InvestinWomenChangemakers</a:t>
            </a:r>
            <a:r>
              <a:rPr lang="en-GB" sz="3000" b="1" dirty="0" smtClean="0">
                <a:solidFill>
                  <a:schemeClr val="bg1"/>
                </a:solidFill>
              </a:rPr>
              <a:t>             </a:t>
            </a:r>
            <a:endParaRPr lang="en-GB" sz="3000" b="1" dirty="0">
              <a:solidFill>
                <a:schemeClr val="bg1"/>
              </a:solidFill>
            </a:endParaRPr>
          </a:p>
        </p:txBody>
      </p:sp>
      <p:sp>
        <p:nvSpPr>
          <p:cNvPr id="7" name="TextBox 6"/>
          <p:cNvSpPr txBox="1"/>
          <p:nvPr/>
        </p:nvSpPr>
        <p:spPr>
          <a:xfrm>
            <a:off x="163133" y="6231089"/>
            <a:ext cx="10989973" cy="553998"/>
          </a:xfrm>
          <a:prstGeom prst="rect">
            <a:avLst/>
          </a:prstGeom>
          <a:noFill/>
        </p:spPr>
        <p:txBody>
          <a:bodyPr wrap="square" rtlCol="0">
            <a:spAutoFit/>
          </a:bodyPr>
          <a:lstStyle/>
          <a:p>
            <a:r>
              <a:rPr lang="en-GB" sz="3000" b="1" dirty="0" smtClean="0">
                <a:solidFill>
                  <a:schemeClr val="bg1"/>
                </a:solidFill>
                <a:latin typeface="+mj-lt"/>
              </a:rPr>
              <a:t>@Nickala5    Nickala@flourishtogether.co.uk </a:t>
            </a:r>
            <a:endParaRPr lang="en-GB" sz="3000" b="1" dirty="0">
              <a:solidFill>
                <a:schemeClr val="bg1"/>
              </a:solidFill>
              <a:latin typeface="+mj-lt"/>
            </a:endParaRPr>
          </a:p>
        </p:txBody>
      </p:sp>
    </p:spTree>
    <p:extLst>
      <p:ext uri="{BB962C8B-B14F-4D97-AF65-F5344CB8AC3E}">
        <p14:creationId xmlns:p14="http://schemas.microsoft.com/office/powerpoint/2010/main" val="381750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4367" y="0"/>
            <a:ext cx="12192000" cy="6858000"/>
          </a:xfrm>
          <a:prstGeom prst="rect">
            <a:avLst/>
          </a:prstGeom>
          <a:solidFill>
            <a:srgbClr val="9B2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2970"/>
              </a:solidFill>
            </a:endParaRPr>
          </a:p>
        </p:txBody>
      </p:sp>
      <p:sp>
        <p:nvSpPr>
          <p:cNvPr id="43010" name="Title 1"/>
          <p:cNvSpPr>
            <a:spLocks noGrp="1"/>
          </p:cNvSpPr>
          <p:nvPr>
            <p:ph type="ctrTitle"/>
          </p:nvPr>
        </p:nvSpPr>
        <p:spPr>
          <a:xfrm>
            <a:off x="265135" y="412902"/>
            <a:ext cx="11565228" cy="514384"/>
          </a:xfrm>
        </p:spPr>
        <p:txBody>
          <a:bodyPr>
            <a:noAutofit/>
          </a:bodyPr>
          <a:lstStyle/>
          <a:p>
            <a:pPr algn="l" eaLnBrk="1" hangingPunct="1"/>
            <a:r>
              <a:rPr lang="en-GB" altLang="en-US" sz="3600" dirty="0" smtClean="0">
                <a:solidFill>
                  <a:schemeClr val="bg1"/>
                </a:solidFill>
                <a:latin typeface="Rajdhani"/>
              </a:rPr>
              <a:t>We #</a:t>
            </a:r>
            <a:r>
              <a:rPr lang="en-GB" altLang="en-US" sz="3600" dirty="0" err="1" smtClean="0">
                <a:solidFill>
                  <a:schemeClr val="bg1"/>
                </a:solidFill>
                <a:latin typeface="Rajdhani"/>
              </a:rPr>
              <a:t>InvestinWomenChangemakers</a:t>
            </a:r>
            <a:r>
              <a:rPr lang="en-GB" altLang="en-US" sz="3600" dirty="0" smtClean="0">
                <a:solidFill>
                  <a:schemeClr val="bg1"/>
                </a:solidFill>
                <a:latin typeface="Rajdhani"/>
              </a:rPr>
              <a:t>- Help support more</a:t>
            </a:r>
            <a:endParaRPr lang="en-GB" altLang="en-US" sz="3600" dirty="0">
              <a:solidFill>
                <a:schemeClr val="bg1"/>
              </a:solidFill>
              <a:latin typeface="Rajdhani"/>
            </a:endParaRPr>
          </a:p>
        </p:txBody>
      </p:sp>
      <p:sp>
        <p:nvSpPr>
          <p:cNvPr id="25" name="TextBox 24"/>
          <p:cNvSpPr txBox="1"/>
          <p:nvPr/>
        </p:nvSpPr>
        <p:spPr>
          <a:xfrm>
            <a:off x="80064" y="6402233"/>
            <a:ext cx="11935369" cy="369332"/>
          </a:xfrm>
          <a:prstGeom prst="rect">
            <a:avLst/>
          </a:prstGeom>
          <a:noFill/>
        </p:spPr>
        <p:txBody>
          <a:bodyPr wrap="square" rtlCol="0">
            <a:spAutoFit/>
          </a:bodyPr>
          <a:lstStyle/>
          <a:p>
            <a:r>
              <a:rPr lang="en-GB" b="1" dirty="0" smtClean="0">
                <a:solidFill>
                  <a:schemeClr val="bg1"/>
                </a:solidFill>
                <a:effectLst>
                  <a:outerShdw blurRad="38100" dist="38100" dir="2700000" algn="tl">
                    <a:srgbClr val="000000">
                      <a:alpha val="43137"/>
                    </a:srgbClr>
                  </a:outerShdw>
                </a:effectLst>
                <a:latin typeface="Rajdhani"/>
              </a:rPr>
              <a:t>@</a:t>
            </a:r>
            <a:r>
              <a:rPr lang="en-GB" b="1" dirty="0" err="1" smtClean="0">
                <a:solidFill>
                  <a:schemeClr val="bg1"/>
                </a:solidFill>
                <a:effectLst>
                  <a:outerShdw blurRad="38100" dist="38100" dir="2700000" algn="tl">
                    <a:srgbClr val="000000">
                      <a:alpha val="43137"/>
                    </a:srgbClr>
                  </a:outerShdw>
                </a:effectLst>
                <a:latin typeface="Rajdhani"/>
              </a:rPr>
              <a:t>FlourishCIC</a:t>
            </a:r>
            <a:r>
              <a:rPr lang="en-GB" b="1" dirty="0" smtClean="0">
                <a:solidFill>
                  <a:schemeClr val="bg1"/>
                </a:solidFill>
                <a:effectLst>
                  <a:outerShdw blurRad="38100" dist="38100" dir="2700000" algn="tl">
                    <a:srgbClr val="000000">
                      <a:alpha val="43137"/>
                    </a:srgbClr>
                  </a:outerShdw>
                </a:effectLst>
                <a:latin typeface="Rajdhani"/>
              </a:rPr>
              <a:t>    </a:t>
            </a:r>
            <a:r>
              <a:rPr lang="en-GB" sz="1700" b="1" dirty="0" smtClean="0">
                <a:solidFill>
                  <a:schemeClr val="bg1"/>
                </a:solidFill>
                <a:effectLst>
                  <a:outerShdw blurRad="38100" dist="38100" dir="2700000" algn="tl">
                    <a:srgbClr val="000000">
                      <a:alpha val="43137"/>
                    </a:srgbClr>
                  </a:outerShdw>
                </a:effectLst>
                <a:latin typeface="Rajdhani"/>
              </a:rPr>
              <a:t>PURPOSEFUL   –   IMPACTFUL   </a:t>
            </a:r>
            <a:r>
              <a:rPr lang="en-GB" sz="1700" b="1" dirty="0">
                <a:solidFill>
                  <a:schemeClr val="bg1"/>
                </a:solidFill>
                <a:effectLst>
                  <a:outerShdw blurRad="38100" dist="38100" dir="2700000" algn="tl">
                    <a:srgbClr val="000000">
                      <a:alpha val="43137"/>
                    </a:srgbClr>
                  </a:outerShdw>
                </a:effectLst>
                <a:latin typeface="Rajdhani"/>
              </a:rPr>
              <a:t>–  </a:t>
            </a:r>
            <a:r>
              <a:rPr lang="en-GB" sz="1700" b="1" dirty="0" smtClean="0">
                <a:solidFill>
                  <a:schemeClr val="bg1"/>
                </a:solidFill>
                <a:effectLst>
                  <a:outerShdw blurRad="38100" dist="38100" dir="2700000" algn="tl">
                    <a:srgbClr val="000000">
                      <a:alpha val="43137"/>
                    </a:srgbClr>
                  </a:outerShdw>
                </a:effectLst>
                <a:latin typeface="Rajdhani"/>
              </a:rPr>
              <a:t> SIGNIFICANT  –   ENTREPRENEURIAL   </a:t>
            </a:r>
            <a:r>
              <a:rPr lang="en-GB" sz="1700" b="1" dirty="0">
                <a:solidFill>
                  <a:schemeClr val="bg1"/>
                </a:solidFill>
                <a:effectLst>
                  <a:outerShdw blurRad="38100" dist="38100" dir="2700000" algn="tl">
                    <a:srgbClr val="000000">
                      <a:alpha val="43137"/>
                    </a:srgbClr>
                  </a:outerShdw>
                </a:effectLst>
                <a:latin typeface="Rajdhani"/>
              </a:rPr>
              <a:t>–   </a:t>
            </a:r>
            <a:r>
              <a:rPr lang="en-GB" sz="1700" b="1" dirty="0" smtClean="0">
                <a:solidFill>
                  <a:schemeClr val="bg1"/>
                </a:solidFill>
                <a:effectLst>
                  <a:outerShdw blurRad="38100" dist="38100" dir="2700000" algn="tl">
                    <a:srgbClr val="000000">
                      <a:alpha val="43137"/>
                    </a:srgbClr>
                  </a:outerShdw>
                </a:effectLst>
                <a:latin typeface="Rajdhani"/>
              </a:rPr>
              <a:t>SUSTAINABLE</a:t>
            </a:r>
            <a:endParaRPr lang="en-GB" sz="1700" b="1" dirty="0">
              <a:solidFill>
                <a:schemeClr val="bg1"/>
              </a:solidFill>
              <a:effectLst>
                <a:outerShdw blurRad="38100" dist="38100" dir="2700000" algn="tl">
                  <a:srgbClr val="000000">
                    <a:alpha val="43137"/>
                  </a:srgbClr>
                </a:outerShdw>
              </a:effectLst>
              <a:latin typeface="Rajdhani"/>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8317"/>
          <a:stretch/>
        </p:blipFill>
        <p:spPr>
          <a:xfrm>
            <a:off x="6653873" y="4725579"/>
            <a:ext cx="2211022" cy="154049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690"/>
          <a:stretch/>
        </p:blipFill>
        <p:spPr>
          <a:xfrm rot="10800000">
            <a:off x="4821597" y="4781671"/>
            <a:ext cx="1554103" cy="15927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41" y="4767308"/>
            <a:ext cx="1578438" cy="1569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1973" y="3003828"/>
            <a:ext cx="1653349" cy="1603699"/>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4796" r="26272"/>
          <a:stretch/>
        </p:blipFill>
        <p:spPr>
          <a:xfrm>
            <a:off x="2106869" y="1146603"/>
            <a:ext cx="1867814" cy="1700920"/>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t="5883"/>
          <a:stretch/>
        </p:blipFill>
        <p:spPr>
          <a:xfrm>
            <a:off x="344636" y="3039413"/>
            <a:ext cx="2257280" cy="1593363"/>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t="20189"/>
          <a:stretch/>
        </p:blipFill>
        <p:spPr>
          <a:xfrm>
            <a:off x="369461" y="1201708"/>
            <a:ext cx="1547218" cy="1645815"/>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2335" r="8013"/>
          <a:stretch/>
        </p:blipFill>
        <p:spPr>
          <a:xfrm>
            <a:off x="8823199" y="2967180"/>
            <a:ext cx="2459866" cy="1606531"/>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7062" y="4781672"/>
            <a:ext cx="2464116" cy="1566685"/>
          </a:xfrm>
          <a:prstGeom prst="rect">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val="0"/>
              </a:ext>
            </a:extLst>
          </a:blip>
          <a:srcRect l="16301"/>
          <a:stretch/>
        </p:blipFill>
        <p:spPr>
          <a:xfrm>
            <a:off x="4230016" y="1176417"/>
            <a:ext cx="1890351" cy="1653267"/>
          </a:xfrm>
          <a:prstGeom prst="rect">
            <a:avLst/>
          </a:prstGeom>
        </p:spPr>
      </p:pic>
      <p:pic>
        <p:nvPicPr>
          <p:cNvPr id="31" name="Picture 30"/>
          <p:cNvPicPr>
            <a:picLocks noChangeAspect="1"/>
          </p:cNvPicPr>
          <p:nvPr/>
        </p:nvPicPr>
        <p:blipFill rotWithShape="1">
          <a:blip r:embed="rId13" cstate="print">
            <a:extLst>
              <a:ext uri="{28A0092B-C50C-407E-A947-70E740481C1C}">
                <a14:useLocalDpi xmlns:a14="http://schemas.microsoft.com/office/drawing/2010/main" val="0"/>
              </a:ext>
            </a:extLst>
          </a:blip>
          <a:srcRect l="12395" r="18799"/>
          <a:stretch/>
        </p:blipFill>
        <p:spPr>
          <a:xfrm>
            <a:off x="6375700" y="1161053"/>
            <a:ext cx="2086379" cy="1654259"/>
          </a:xfrm>
          <a:prstGeom prst="rect">
            <a:avLst/>
          </a:prstGeom>
        </p:spPr>
      </p:pic>
      <p:pic>
        <p:nvPicPr>
          <p:cNvPr id="43011" name="Picture 43010"/>
          <p:cNvPicPr>
            <a:picLocks noChangeAspect="1"/>
          </p:cNvPicPr>
          <p:nvPr/>
        </p:nvPicPr>
        <p:blipFill rotWithShape="1">
          <a:blip r:embed="rId14" cstate="print">
            <a:extLst>
              <a:ext uri="{28A0092B-C50C-407E-A947-70E740481C1C}">
                <a14:useLocalDpi xmlns:a14="http://schemas.microsoft.com/office/drawing/2010/main" val="0"/>
              </a:ext>
            </a:extLst>
          </a:blip>
          <a:srcRect b="6987"/>
          <a:stretch/>
        </p:blipFill>
        <p:spPr>
          <a:xfrm rot="10800000">
            <a:off x="8648583" y="1162987"/>
            <a:ext cx="2634482" cy="1647488"/>
          </a:xfrm>
          <a:prstGeom prst="rect">
            <a:avLst/>
          </a:prstGeom>
        </p:spPr>
      </p:pic>
      <p:pic>
        <p:nvPicPr>
          <p:cNvPr id="43012" name="Picture 43011"/>
          <p:cNvPicPr>
            <a:picLocks noChangeAspect="1"/>
          </p:cNvPicPr>
          <p:nvPr/>
        </p:nvPicPr>
        <p:blipFill rotWithShape="1">
          <a:blip r:embed="rId15" cstate="print">
            <a:extLst>
              <a:ext uri="{28A0092B-C50C-407E-A947-70E740481C1C}">
                <a14:useLocalDpi xmlns:a14="http://schemas.microsoft.com/office/drawing/2010/main" val="0"/>
              </a:ext>
            </a:extLst>
          </a:blip>
          <a:srcRect t="3380" r="7512" b="18122"/>
          <a:stretch/>
        </p:blipFill>
        <p:spPr>
          <a:xfrm>
            <a:off x="8980623" y="4720911"/>
            <a:ext cx="2302442" cy="1545162"/>
          </a:xfrm>
          <a:prstGeom prst="rect">
            <a:avLst/>
          </a:prstGeom>
        </p:spPr>
      </p:pic>
      <p:pic>
        <p:nvPicPr>
          <p:cNvPr id="43013" name="Picture 43012"/>
          <p:cNvPicPr>
            <a:picLocks noChangeAspect="1"/>
          </p:cNvPicPr>
          <p:nvPr/>
        </p:nvPicPr>
        <p:blipFill rotWithShape="1">
          <a:blip r:embed="rId16" cstate="print">
            <a:extLst>
              <a:ext uri="{28A0092B-C50C-407E-A947-70E740481C1C}">
                <a14:useLocalDpi xmlns:a14="http://schemas.microsoft.com/office/drawing/2010/main" val="0"/>
              </a:ext>
            </a:extLst>
          </a:blip>
          <a:srcRect l="11129" r="10605"/>
          <a:stretch/>
        </p:blipFill>
        <p:spPr>
          <a:xfrm>
            <a:off x="2617524" y="3001311"/>
            <a:ext cx="1967356" cy="1615669"/>
          </a:xfrm>
          <a:prstGeom prst="rect">
            <a:avLst/>
          </a:prstGeom>
        </p:spPr>
      </p:pic>
      <p:pic>
        <p:nvPicPr>
          <p:cNvPr id="43014" name="Picture 430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08039" y="3015557"/>
            <a:ext cx="2232442" cy="1623587"/>
          </a:xfrm>
          <a:prstGeom prst="rect">
            <a:avLst/>
          </a:prstGeom>
        </p:spPr>
      </p:pic>
    </p:spTree>
    <p:extLst>
      <p:ext uri="{BB962C8B-B14F-4D97-AF65-F5344CB8AC3E}">
        <p14:creationId xmlns:p14="http://schemas.microsoft.com/office/powerpoint/2010/main" val="25250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206932" cy="6858000"/>
          </a:xfrm>
          <a:prstGeom prst="rect">
            <a:avLst/>
          </a:prstGeom>
        </p:spPr>
      </p:pic>
      <p:sp>
        <p:nvSpPr>
          <p:cNvPr id="11" name="Rectangle 10"/>
          <p:cNvSpPr/>
          <p:nvPr/>
        </p:nvSpPr>
        <p:spPr>
          <a:xfrm>
            <a:off x="543216" y="1422421"/>
            <a:ext cx="2611612" cy="553998"/>
          </a:xfrm>
          <a:prstGeom prst="rect">
            <a:avLst/>
          </a:prstGeom>
        </p:spPr>
        <p:txBody>
          <a:bodyPr wrap="none" anchor="t">
            <a:spAutoFit/>
          </a:bodyPr>
          <a:lstStyle/>
          <a:p>
            <a:r>
              <a:rPr lang="en-GB" sz="3000" b="1" dirty="0" smtClean="0">
                <a:solidFill>
                  <a:srgbClr val="9A2670"/>
                </a:solidFill>
                <a:latin typeface="Nirmala UI" panose="020B0502040204020203" pitchFamily="34" charset="0"/>
                <a:cs typeface="Nirmala UI" panose="020B0502040204020203" pitchFamily="34" charset="0"/>
              </a:rPr>
              <a:t>Get Involved!</a:t>
            </a:r>
            <a:endParaRPr lang="en-GB" sz="3000" b="1" dirty="0">
              <a:solidFill>
                <a:srgbClr val="9A2670"/>
              </a:solidFill>
              <a:latin typeface="Nirmala UI" panose="020B0502040204020203" pitchFamily="34" charset="0"/>
              <a:cs typeface="Nirmala UI" panose="020B0502040204020203" pitchFamily="34" charset="0"/>
            </a:endParaRPr>
          </a:p>
        </p:txBody>
      </p:sp>
      <p:sp>
        <p:nvSpPr>
          <p:cNvPr id="12" name="TextBox 11"/>
          <p:cNvSpPr txBox="1"/>
          <p:nvPr/>
        </p:nvSpPr>
        <p:spPr>
          <a:xfrm>
            <a:off x="590734" y="2147474"/>
            <a:ext cx="8259590" cy="3323987"/>
          </a:xfrm>
          <a:prstGeom prst="rect">
            <a:avLst/>
          </a:prstGeom>
          <a:noFill/>
        </p:spPr>
        <p:txBody>
          <a:bodyPr wrap="square" rtlCol="0">
            <a:spAutoFit/>
          </a:bodyPr>
          <a:lstStyle/>
          <a:p>
            <a:r>
              <a:rPr lang="en-US" sz="3000" i="1" dirty="0" smtClean="0">
                <a:solidFill>
                  <a:schemeClr val="tx1">
                    <a:lumMod val="50000"/>
                    <a:lumOff val="50000"/>
                  </a:schemeClr>
                </a:solidFill>
                <a:latin typeface="Rajdhani Medium" charset="0"/>
                <a:ea typeface="Rajdhani Medium" charset="0"/>
                <a:cs typeface="Rajdhani Medium" charset="0"/>
              </a:rPr>
              <a:t>Events</a:t>
            </a:r>
          </a:p>
          <a:p>
            <a:r>
              <a:rPr lang="en-US" sz="3000" i="1" dirty="0" smtClean="0">
                <a:solidFill>
                  <a:schemeClr val="tx1">
                    <a:lumMod val="50000"/>
                    <a:lumOff val="50000"/>
                  </a:schemeClr>
                </a:solidFill>
                <a:latin typeface="Rajdhani Medium" charset="0"/>
                <a:ea typeface="Rajdhani Medium" charset="0"/>
                <a:cs typeface="Rajdhani Medium" charset="0"/>
              </a:rPr>
              <a:t>Crowdfund &amp; Investment</a:t>
            </a:r>
          </a:p>
          <a:p>
            <a:r>
              <a:rPr lang="en-US" sz="3000" i="1" dirty="0" smtClean="0">
                <a:solidFill>
                  <a:schemeClr val="tx1">
                    <a:lumMod val="50000"/>
                    <a:lumOff val="50000"/>
                  </a:schemeClr>
                </a:solidFill>
                <a:latin typeface="Rajdhani Medium" charset="0"/>
                <a:ea typeface="Rajdhani Medium" charset="0"/>
                <a:cs typeface="Rajdhani Medium" charset="0"/>
              </a:rPr>
              <a:t>Mentoring</a:t>
            </a:r>
          </a:p>
          <a:p>
            <a:r>
              <a:rPr lang="en-US" sz="3000" i="1" dirty="0" smtClean="0">
                <a:solidFill>
                  <a:schemeClr val="tx1">
                    <a:lumMod val="50000"/>
                    <a:lumOff val="50000"/>
                  </a:schemeClr>
                </a:solidFill>
                <a:latin typeface="Rajdhani Medium" charset="0"/>
                <a:ea typeface="Rajdhani Medium" charset="0"/>
                <a:cs typeface="Rajdhani Medium" charset="0"/>
              </a:rPr>
              <a:t>Online Community</a:t>
            </a:r>
          </a:p>
          <a:p>
            <a:r>
              <a:rPr lang="en-US" sz="3000" i="1" dirty="0" smtClean="0">
                <a:solidFill>
                  <a:schemeClr val="tx1">
                    <a:lumMod val="50000"/>
                    <a:lumOff val="50000"/>
                  </a:schemeClr>
                </a:solidFill>
                <a:latin typeface="Rajdhani Medium" charset="0"/>
                <a:ea typeface="Rajdhani Medium" charset="0"/>
                <a:cs typeface="Rajdhani Medium" charset="0"/>
              </a:rPr>
              <a:t>Research &amp; Policy</a:t>
            </a:r>
          </a:p>
          <a:p>
            <a:r>
              <a:rPr lang="en-US" sz="3000" i="1" dirty="0" smtClean="0">
                <a:solidFill>
                  <a:schemeClr val="tx1">
                    <a:lumMod val="50000"/>
                    <a:lumOff val="50000"/>
                  </a:schemeClr>
                </a:solidFill>
                <a:latin typeface="Rajdhani Medium" charset="0"/>
                <a:ea typeface="Rajdhani Medium" charset="0"/>
                <a:cs typeface="Rajdhani Medium" charset="0"/>
              </a:rPr>
              <a:t>Partnership </a:t>
            </a:r>
            <a:r>
              <a:rPr lang="en-US" sz="3000" i="1" dirty="0" err="1" smtClean="0">
                <a:solidFill>
                  <a:schemeClr val="tx1">
                    <a:lumMod val="50000"/>
                    <a:lumOff val="50000"/>
                  </a:schemeClr>
                </a:solidFill>
                <a:latin typeface="Rajdhani Medium" charset="0"/>
                <a:ea typeface="Rajdhani Medium" charset="0"/>
                <a:cs typeface="Rajdhani Medium" charset="0"/>
              </a:rPr>
              <a:t>Programmes</a:t>
            </a:r>
            <a:endParaRPr lang="en-US" sz="3000" i="1" dirty="0" smtClean="0">
              <a:solidFill>
                <a:schemeClr val="tx1">
                  <a:lumMod val="50000"/>
                  <a:lumOff val="50000"/>
                </a:schemeClr>
              </a:solidFill>
              <a:latin typeface="Rajdhani Medium" charset="0"/>
              <a:ea typeface="Rajdhani Medium" charset="0"/>
              <a:cs typeface="Rajdhani Medium" charset="0"/>
            </a:endParaRPr>
          </a:p>
          <a:p>
            <a:r>
              <a:rPr lang="en-US" sz="3000" i="1" dirty="0" smtClean="0">
                <a:solidFill>
                  <a:schemeClr val="tx1">
                    <a:lumMod val="50000"/>
                    <a:lumOff val="50000"/>
                  </a:schemeClr>
                </a:solidFill>
                <a:latin typeface="Rajdhani Medium" charset="0"/>
                <a:ea typeface="Rajdhani Medium" charset="0"/>
                <a:cs typeface="Rajdhani Medium" charset="0"/>
              </a:rPr>
              <a:t>Consultancy – </a:t>
            </a:r>
            <a:r>
              <a:rPr lang="en-US" sz="3000" i="1" dirty="0" err="1" smtClean="0">
                <a:solidFill>
                  <a:schemeClr val="tx1">
                    <a:lumMod val="50000"/>
                    <a:lumOff val="50000"/>
                  </a:schemeClr>
                </a:solidFill>
                <a:latin typeface="Rajdhani Medium" charset="0"/>
                <a:ea typeface="Rajdhani Medium" charset="0"/>
                <a:cs typeface="Rajdhani Medium" charset="0"/>
              </a:rPr>
              <a:t>organisational</a:t>
            </a:r>
            <a:r>
              <a:rPr lang="en-US" sz="3000" i="1" dirty="0" smtClean="0">
                <a:solidFill>
                  <a:schemeClr val="tx1">
                    <a:lumMod val="50000"/>
                    <a:lumOff val="50000"/>
                  </a:schemeClr>
                </a:solidFill>
                <a:latin typeface="Rajdhani Medium" charset="0"/>
                <a:ea typeface="Rajdhani Medium" charset="0"/>
                <a:cs typeface="Rajdhani Medium" charset="0"/>
              </a:rPr>
              <a:t> development</a:t>
            </a:r>
          </a:p>
        </p:txBody>
      </p:sp>
      <p:sp>
        <p:nvSpPr>
          <p:cNvPr id="7" name="Rectangle 6"/>
          <p:cNvSpPr/>
          <p:nvPr/>
        </p:nvSpPr>
        <p:spPr>
          <a:xfrm>
            <a:off x="666046" y="5927582"/>
            <a:ext cx="5772854" cy="361637"/>
          </a:xfrm>
          <a:prstGeom prst="rect">
            <a:avLst/>
          </a:prstGeom>
        </p:spPr>
        <p:txBody>
          <a:bodyPr wrap="square" anchor="t">
            <a:spAutoFit/>
          </a:bodyPr>
          <a:lstStyle/>
          <a:p>
            <a:pPr>
              <a:lnSpc>
                <a:spcPts val="2020"/>
              </a:lnSpc>
            </a:pPr>
            <a:endParaRPr lang="en-GB" sz="2000" dirty="0">
              <a:solidFill>
                <a:srgbClr val="9B2970"/>
              </a:solidFill>
              <a:latin typeface="Rajdhani Medium" charset="0"/>
              <a:ea typeface="Rajdhani Medium" charset="0"/>
              <a:cs typeface="Rajdhani Medium" charset="0"/>
            </a:endParaRPr>
          </a:p>
        </p:txBody>
      </p:sp>
      <p:sp>
        <p:nvSpPr>
          <p:cNvPr id="6" name="Rectangle 5"/>
          <p:cNvSpPr/>
          <p:nvPr/>
        </p:nvSpPr>
        <p:spPr>
          <a:xfrm>
            <a:off x="6316718" y="6359655"/>
            <a:ext cx="5761514" cy="348813"/>
          </a:xfrm>
          <a:prstGeom prst="rect">
            <a:avLst/>
          </a:prstGeom>
        </p:spPr>
        <p:txBody>
          <a:bodyPr wrap="none" anchor="t">
            <a:spAutoFit/>
          </a:bodyPr>
          <a:lstStyle/>
          <a:p>
            <a:pPr>
              <a:lnSpc>
                <a:spcPts val="2020"/>
              </a:lnSpc>
            </a:pPr>
            <a:r>
              <a:rPr lang="en-GB" sz="2000" b="1" dirty="0" smtClean="0">
                <a:solidFill>
                  <a:srgbClr val="9A2670"/>
                </a:solidFill>
                <a:latin typeface="Nirmala UI" panose="020B0502040204020203" pitchFamily="34" charset="0"/>
                <a:cs typeface="Nirmala UI" panose="020B0502040204020203" pitchFamily="34" charset="0"/>
              </a:rPr>
              <a:t>@</a:t>
            </a:r>
            <a:r>
              <a:rPr lang="en-GB" sz="2000" b="1" dirty="0" err="1" smtClean="0">
                <a:solidFill>
                  <a:srgbClr val="9A2670"/>
                </a:solidFill>
                <a:latin typeface="Nirmala UI" panose="020B0502040204020203" pitchFamily="34" charset="0"/>
                <a:cs typeface="Nirmala UI" panose="020B0502040204020203" pitchFamily="34" charset="0"/>
              </a:rPr>
              <a:t>FlourishCIC</a:t>
            </a:r>
            <a:r>
              <a:rPr lang="en-GB" sz="2000" b="1" dirty="0" smtClean="0">
                <a:solidFill>
                  <a:srgbClr val="9A2670"/>
                </a:solidFill>
                <a:latin typeface="Nirmala UI" panose="020B0502040204020203" pitchFamily="34" charset="0"/>
                <a:cs typeface="Nirmala UI" panose="020B0502040204020203" pitchFamily="34" charset="0"/>
              </a:rPr>
              <a:t>  #</a:t>
            </a:r>
            <a:r>
              <a:rPr lang="en-GB" sz="2000" b="1" dirty="0" err="1" smtClean="0">
                <a:solidFill>
                  <a:srgbClr val="9A2670"/>
                </a:solidFill>
                <a:latin typeface="Nirmala UI" panose="020B0502040204020203" pitchFamily="34" charset="0"/>
                <a:cs typeface="Nirmala UI" panose="020B0502040204020203" pitchFamily="34" charset="0"/>
              </a:rPr>
              <a:t>InvestinWomenChangemakers</a:t>
            </a:r>
            <a:endParaRPr lang="en-GB" sz="2000" b="1" dirty="0">
              <a:solidFill>
                <a:srgbClr val="9A2670"/>
              </a:solidFill>
              <a:latin typeface="Nirmala UI" panose="020B0502040204020203" pitchFamily="34" charset="0"/>
              <a:cs typeface="Nirmala UI" panose="020B0502040204020203" pitchFamily="34" charset="0"/>
            </a:endParaRPr>
          </a:p>
        </p:txBody>
      </p:sp>
      <p:sp>
        <p:nvSpPr>
          <p:cNvPr id="3" name="Rectangle 2"/>
          <p:cNvSpPr/>
          <p:nvPr/>
        </p:nvSpPr>
        <p:spPr>
          <a:xfrm>
            <a:off x="543216" y="5508139"/>
            <a:ext cx="7597254" cy="1200329"/>
          </a:xfrm>
          <a:prstGeom prst="rect">
            <a:avLst/>
          </a:prstGeom>
        </p:spPr>
        <p:txBody>
          <a:bodyPr wrap="square">
            <a:spAutoFit/>
          </a:bodyPr>
          <a:lstStyle/>
          <a:p>
            <a:r>
              <a:rPr lang="en-GB" dirty="0">
                <a:solidFill>
                  <a:schemeClr val="bg1">
                    <a:lumMod val="50000"/>
                  </a:schemeClr>
                </a:solidFill>
                <a:latin typeface="Rajdhani" charset="0"/>
                <a:ea typeface="Rajdhani" charset="0"/>
                <a:cs typeface="Rajdhani" charset="0"/>
              </a:rPr>
              <a:t>If you would like any further information please contact: </a:t>
            </a:r>
            <a:br>
              <a:rPr lang="en-GB" dirty="0">
                <a:solidFill>
                  <a:schemeClr val="bg1">
                    <a:lumMod val="50000"/>
                  </a:schemeClr>
                </a:solidFill>
                <a:latin typeface="Rajdhani" charset="0"/>
                <a:ea typeface="Rajdhani" charset="0"/>
                <a:cs typeface="Rajdhani" charset="0"/>
              </a:rPr>
            </a:br>
            <a:r>
              <a:rPr lang="en-GB" dirty="0">
                <a:solidFill>
                  <a:schemeClr val="bg1">
                    <a:lumMod val="50000"/>
                  </a:schemeClr>
                </a:solidFill>
                <a:latin typeface="Rajdhani" charset="0"/>
                <a:ea typeface="Rajdhani" charset="0"/>
                <a:cs typeface="Rajdhani" charset="0"/>
              </a:rPr>
              <a:t>Nickala Torkington on 07815 023 363</a:t>
            </a:r>
          </a:p>
          <a:p>
            <a:r>
              <a:rPr lang="en-GB" dirty="0">
                <a:solidFill>
                  <a:schemeClr val="bg1">
                    <a:lumMod val="50000"/>
                  </a:schemeClr>
                </a:solidFill>
                <a:latin typeface="Rajdhani" charset="0"/>
                <a:ea typeface="Rajdhani" charset="0"/>
                <a:cs typeface="Rajdhani" charset="0"/>
              </a:rPr>
              <a:t>Jo McGrath on 07912 758 486</a:t>
            </a:r>
          </a:p>
          <a:p>
            <a:r>
              <a:rPr lang="en-GB" b="1" dirty="0">
                <a:solidFill>
                  <a:srgbClr val="9A2670"/>
                </a:solidFill>
                <a:latin typeface="Rajdhani" charset="0"/>
                <a:ea typeface="Rajdhani" charset="0"/>
                <a:cs typeface="Rajdhani" charset="0"/>
              </a:rPr>
              <a:t>Message us : </a:t>
            </a:r>
            <a:r>
              <a:rPr lang="en-GB" b="1" dirty="0" smtClean="0">
                <a:solidFill>
                  <a:srgbClr val="9A2670"/>
                </a:solidFill>
                <a:latin typeface="Rajdhani" charset="0"/>
                <a:ea typeface="Rajdhani" charset="0"/>
                <a:cs typeface="Rajdhani" charset="0"/>
              </a:rPr>
              <a:t>nickala@flourishtogether.org.uk </a:t>
            </a:r>
            <a:endParaRPr lang="en-GB" b="1" dirty="0">
              <a:solidFill>
                <a:srgbClr val="9A2670"/>
              </a:solidFill>
              <a:latin typeface="Rajdhani" charset="0"/>
              <a:ea typeface="Rajdhani" charset="0"/>
              <a:cs typeface="Rajdhani" charset="0"/>
            </a:endParaRPr>
          </a:p>
        </p:txBody>
      </p:sp>
    </p:spTree>
    <p:extLst>
      <p:ext uri="{BB962C8B-B14F-4D97-AF65-F5344CB8AC3E}">
        <p14:creationId xmlns:p14="http://schemas.microsoft.com/office/powerpoint/2010/main" val="58617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524000" y="3524739"/>
            <a:ext cx="9144000" cy="1655762"/>
          </a:xfrm>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51422" cy="216642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398"/>
          <a:stretch/>
        </p:blipFill>
        <p:spPr>
          <a:xfrm>
            <a:off x="-50122" y="4599130"/>
            <a:ext cx="3507211" cy="247927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8789" y="4917951"/>
            <a:ext cx="3920110" cy="220506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325" y="-9717"/>
            <a:ext cx="4227646" cy="2496100"/>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3427" r="24609"/>
          <a:stretch/>
        </p:blipFill>
        <p:spPr>
          <a:xfrm>
            <a:off x="2477858" y="4512913"/>
            <a:ext cx="2747128" cy="2499475"/>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3294" r="22509"/>
          <a:stretch/>
        </p:blipFill>
        <p:spPr>
          <a:xfrm>
            <a:off x="-24749" y="1901722"/>
            <a:ext cx="3457913" cy="269740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5121" y="11436"/>
            <a:ext cx="4424590" cy="248883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83748" y="1825282"/>
            <a:ext cx="3455963" cy="259197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1306" y="4335801"/>
            <a:ext cx="4877520" cy="2749582"/>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34016" y="1791597"/>
            <a:ext cx="5519194" cy="3104547"/>
          </a:xfrm>
          <a:prstGeom prst="rect">
            <a:avLst/>
          </a:prstGeom>
        </p:spPr>
      </p:pic>
      <p:sp>
        <p:nvSpPr>
          <p:cNvPr id="16" name="TextBox 15"/>
          <p:cNvSpPr txBox="1"/>
          <p:nvPr/>
        </p:nvSpPr>
        <p:spPr>
          <a:xfrm>
            <a:off x="3310344" y="4360603"/>
            <a:ext cx="5476701" cy="477054"/>
          </a:xfrm>
          <a:prstGeom prst="rect">
            <a:avLst/>
          </a:prstGeom>
          <a:noFill/>
        </p:spPr>
        <p:txBody>
          <a:bodyPr wrap="square" rtlCol="0">
            <a:spAutoFit/>
          </a:bodyPr>
          <a:lstStyle/>
          <a:p>
            <a:pPr algn="r"/>
            <a:r>
              <a:rPr lang="en-GB" sz="2500" b="1" i="1" dirty="0" smtClean="0">
                <a:solidFill>
                  <a:schemeClr val="bg1"/>
                </a:solidFill>
              </a:rPr>
              <a:t>#</a:t>
            </a:r>
            <a:r>
              <a:rPr lang="en-GB" sz="2500" b="1" i="1" dirty="0" err="1" smtClean="0">
                <a:solidFill>
                  <a:schemeClr val="bg1"/>
                </a:solidFill>
              </a:rPr>
              <a:t>InvestinWomenChangemakers</a:t>
            </a:r>
            <a:endParaRPr lang="en-GB" sz="2500" b="1" i="1" dirty="0">
              <a:solidFill>
                <a:schemeClr val="bg1"/>
              </a:solidFill>
            </a:endParaRPr>
          </a:p>
        </p:txBody>
      </p:sp>
    </p:spTree>
    <p:extLst>
      <p:ext uri="{BB962C8B-B14F-4D97-AF65-F5344CB8AC3E}">
        <p14:creationId xmlns:p14="http://schemas.microsoft.com/office/powerpoint/2010/main" val="418992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102"/>
            <a:ext cx="12858483" cy="7104102"/>
          </a:xfrm>
          <a:prstGeom prst="rect">
            <a:avLst/>
          </a:prstGeom>
        </p:spPr>
      </p:pic>
      <p:sp>
        <p:nvSpPr>
          <p:cNvPr id="5" name="TextBox 4"/>
          <p:cNvSpPr txBox="1"/>
          <p:nvPr/>
        </p:nvSpPr>
        <p:spPr>
          <a:xfrm>
            <a:off x="3670480" y="5503902"/>
            <a:ext cx="8208135" cy="1107996"/>
          </a:xfrm>
          <a:prstGeom prst="rect">
            <a:avLst/>
          </a:prstGeom>
          <a:noFill/>
        </p:spPr>
        <p:txBody>
          <a:bodyPr wrap="square" rtlCol="0">
            <a:spAutoFit/>
          </a:bodyPr>
          <a:lstStyle/>
          <a:p>
            <a:pPr algn="r"/>
            <a:r>
              <a:rPr lang="en-GB" sz="6600" b="1" dirty="0" smtClean="0">
                <a:solidFill>
                  <a:schemeClr val="bg1"/>
                </a:solidFill>
                <a:latin typeface="+mj-lt"/>
              </a:rPr>
              <a:t>Coming Soon…….</a:t>
            </a:r>
            <a:endParaRPr lang="en-GB" sz="6600" b="1" dirty="0">
              <a:solidFill>
                <a:schemeClr val="bg1"/>
              </a:solidFill>
              <a:latin typeface="+mj-l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9186" r="59102"/>
          <a:stretch/>
        </p:blipFill>
        <p:spPr>
          <a:xfrm>
            <a:off x="222161" y="1948841"/>
            <a:ext cx="8290774" cy="444321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3505" r="31743" b="37622"/>
          <a:stretch/>
        </p:blipFill>
        <p:spPr>
          <a:xfrm>
            <a:off x="295678" y="64431"/>
            <a:ext cx="4071870" cy="1304426"/>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9186" r="59102"/>
          <a:stretch/>
        </p:blipFill>
        <p:spPr>
          <a:xfrm>
            <a:off x="3679065" y="4638664"/>
            <a:ext cx="8290774" cy="197323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59186" r="59102"/>
          <a:stretch/>
        </p:blipFill>
        <p:spPr>
          <a:xfrm>
            <a:off x="4385255" y="1261756"/>
            <a:ext cx="3284112" cy="1973234"/>
          </a:xfrm>
          <a:prstGeom prst="rect">
            <a:avLst/>
          </a:prstGeom>
        </p:spPr>
      </p:pic>
      <p:sp>
        <p:nvSpPr>
          <p:cNvPr id="6" name="TextBox 5"/>
          <p:cNvSpPr txBox="1"/>
          <p:nvPr/>
        </p:nvSpPr>
        <p:spPr>
          <a:xfrm>
            <a:off x="313385" y="6225983"/>
            <a:ext cx="11829470" cy="553998"/>
          </a:xfrm>
          <a:prstGeom prst="rect">
            <a:avLst/>
          </a:prstGeom>
          <a:noFill/>
        </p:spPr>
        <p:txBody>
          <a:bodyPr wrap="square" rtlCol="0">
            <a:spAutoFit/>
          </a:bodyPr>
          <a:lstStyle/>
          <a:p>
            <a:r>
              <a:rPr lang="en-GB" sz="3000" b="1" dirty="0" smtClean="0">
                <a:solidFill>
                  <a:schemeClr val="bg1"/>
                </a:solidFill>
              </a:rPr>
              <a:t>#</a:t>
            </a:r>
            <a:r>
              <a:rPr lang="en-GB" sz="3000" b="1" dirty="0" err="1" smtClean="0">
                <a:solidFill>
                  <a:schemeClr val="bg1"/>
                </a:solidFill>
              </a:rPr>
              <a:t>BuySocial</a:t>
            </a:r>
            <a:r>
              <a:rPr lang="en-GB" sz="3000" b="1" dirty="0" smtClean="0">
                <a:solidFill>
                  <a:schemeClr val="bg1"/>
                </a:solidFill>
              </a:rPr>
              <a:t>             #</a:t>
            </a:r>
            <a:r>
              <a:rPr lang="en-GB" sz="3000" b="1" dirty="0" err="1" smtClean="0">
                <a:solidFill>
                  <a:schemeClr val="bg1"/>
                </a:solidFill>
              </a:rPr>
              <a:t>InvestinWomenChangemakers</a:t>
            </a:r>
            <a:r>
              <a:rPr lang="en-GB" sz="3000" b="1" dirty="0" smtClean="0">
                <a:solidFill>
                  <a:schemeClr val="bg1"/>
                </a:solidFill>
              </a:rPr>
              <a:t>               @</a:t>
            </a:r>
            <a:r>
              <a:rPr lang="en-GB" sz="3000" b="1" dirty="0" err="1">
                <a:solidFill>
                  <a:schemeClr val="bg1"/>
                </a:solidFill>
              </a:rPr>
              <a:t>FlouishCIC</a:t>
            </a:r>
            <a:r>
              <a:rPr lang="en-GB" sz="3000" b="1" dirty="0">
                <a:solidFill>
                  <a:schemeClr val="bg1"/>
                </a:solidFill>
              </a:rPr>
              <a:t>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1109" t="66135" r="6391" b="20156"/>
          <a:stretch/>
        </p:blipFill>
        <p:spPr>
          <a:xfrm>
            <a:off x="1942562" y="1236833"/>
            <a:ext cx="5286241" cy="7764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135" y="2121449"/>
            <a:ext cx="2352542" cy="272399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4774" y="3633014"/>
            <a:ext cx="2218332" cy="2218332"/>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2335" r="8013"/>
          <a:stretch/>
        </p:blipFill>
        <p:spPr>
          <a:xfrm>
            <a:off x="8947257" y="78845"/>
            <a:ext cx="3195598" cy="208703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16362" y="1535477"/>
            <a:ext cx="2097537" cy="2097537"/>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3658" y="4398966"/>
            <a:ext cx="2753842" cy="1837065"/>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6305" y="4383874"/>
            <a:ext cx="2553053" cy="1852157"/>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9700" y="2482785"/>
            <a:ext cx="2032828" cy="2032828"/>
          </a:xfrm>
          <a:prstGeom prst="rect">
            <a:avLst/>
          </a:prstGeom>
        </p:spPr>
      </p:pic>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r="15528"/>
          <a:stretch/>
        </p:blipFill>
        <p:spPr>
          <a:xfrm>
            <a:off x="284198" y="2805295"/>
            <a:ext cx="2084443" cy="3290148"/>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66931" y="2090938"/>
            <a:ext cx="1671485" cy="2228647"/>
          </a:xfrm>
          <a:prstGeom prst="rect">
            <a:avLst/>
          </a:prstGeom>
        </p:spPr>
      </p:pic>
      <p:sp>
        <p:nvSpPr>
          <p:cNvPr id="24" name="TextBox 23"/>
          <p:cNvSpPr txBox="1"/>
          <p:nvPr/>
        </p:nvSpPr>
        <p:spPr>
          <a:xfrm>
            <a:off x="4275078" y="142495"/>
            <a:ext cx="3621848" cy="1323439"/>
          </a:xfrm>
          <a:prstGeom prst="rect">
            <a:avLst/>
          </a:prstGeom>
          <a:noFill/>
        </p:spPr>
        <p:txBody>
          <a:bodyPr wrap="square" rtlCol="0">
            <a:spAutoFit/>
          </a:bodyPr>
          <a:lstStyle/>
          <a:p>
            <a:r>
              <a:rPr lang="en-GB" sz="8000" b="1"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GB" sz="7000" b="1" dirty="0" smtClean="0">
                <a:solidFill>
                  <a:schemeClr val="bg1"/>
                </a:solidFill>
                <a:latin typeface="Ebrima" panose="02000000000000000000" pitchFamily="2" charset="0"/>
                <a:ea typeface="Ebrima" panose="02000000000000000000" pitchFamily="2" charset="0"/>
                <a:cs typeface="Ebrima" panose="02000000000000000000" pitchFamily="2" charset="0"/>
              </a:rPr>
              <a:t>ewards</a:t>
            </a:r>
            <a:endParaRPr lang="en-GB" sz="7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97383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102"/>
            <a:ext cx="12858483" cy="7104102"/>
          </a:xfrm>
          <a:prstGeom prst="rect">
            <a:avLst/>
          </a:prstGeom>
        </p:spPr>
      </p:pic>
      <p:sp>
        <p:nvSpPr>
          <p:cNvPr id="5" name="TextBox 4"/>
          <p:cNvSpPr txBox="1"/>
          <p:nvPr/>
        </p:nvSpPr>
        <p:spPr>
          <a:xfrm>
            <a:off x="3670480" y="5503902"/>
            <a:ext cx="8208135" cy="1107996"/>
          </a:xfrm>
          <a:prstGeom prst="rect">
            <a:avLst/>
          </a:prstGeom>
          <a:noFill/>
        </p:spPr>
        <p:txBody>
          <a:bodyPr wrap="square" rtlCol="0">
            <a:spAutoFit/>
          </a:bodyPr>
          <a:lstStyle/>
          <a:p>
            <a:pPr algn="r"/>
            <a:r>
              <a:rPr lang="en-GB" sz="6600" b="1" dirty="0" smtClean="0">
                <a:solidFill>
                  <a:schemeClr val="bg1"/>
                </a:solidFill>
                <a:latin typeface="+mj-lt"/>
              </a:rPr>
              <a:t>Coming Soon…….</a:t>
            </a:r>
            <a:endParaRPr lang="en-GB" sz="6600" b="1" dirty="0">
              <a:solidFill>
                <a:schemeClr val="bg1"/>
              </a:solidFill>
              <a:latin typeface="+mj-l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9186" r="59102"/>
          <a:stretch/>
        </p:blipFill>
        <p:spPr>
          <a:xfrm>
            <a:off x="222161" y="1948841"/>
            <a:ext cx="8290774" cy="444321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3505" r="31743" b="37622"/>
          <a:stretch/>
        </p:blipFill>
        <p:spPr>
          <a:xfrm>
            <a:off x="295678" y="64431"/>
            <a:ext cx="4071870" cy="1304426"/>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9186" r="59102"/>
          <a:stretch/>
        </p:blipFill>
        <p:spPr>
          <a:xfrm>
            <a:off x="3679065" y="4638664"/>
            <a:ext cx="8290774" cy="197323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59186" r="59102"/>
          <a:stretch/>
        </p:blipFill>
        <p:spPr>
          <a:xfrm>
            <a:off x="4385255" y="1261756"/>
            <a:ext cx="3284112" cy="1973234"/>
          </a:xfrm>
          <a:prstGeom prst="rect">
            <a:avLst/>
          </a:prstGeom>
        </p:spPr>
      </p:pic>
      <p:sp>
        <p:nvSpPr>
          <p:cNvPr id="6" name="TextBox 5"/>
          <p:cNvSpPr txBox="1"/>
          <p:nvPr/>
        </p:nvSpPr>
        <p:spPr>
          <a:xfrm>
            <a:off x="3892742" y="6264488"/>
            <a:ext cx="11565230" cy="553998"/>
          </a:xfrm>
          <a:prstGeom prst="rect">
            <a:avLst/>
          </a:prstGeom>
          <a:noFill/>
        </p:spPr>
        <p:txBody>
          <a:bodyPr wrap="square" rtlCol="0">
            <a:spAutoFit/>
          </a:bodyPr>
          <a:lstStyle/>
          <a:p>
            <a:r>
              <a:rPr lang="en-GB" sz="3000" b="1" dirty="0" smtClean="0">
                <a:solidFill>
                  <a:schemeClr val="bg1"/>
                </a:solidFill>
              </a:rPr>
              <a:t>GRAB A BARGAIN and #</a:t>
            </a:r>
            <a:r>
              <a:rPr lang="en-GB" sz="3000" b="1" dirty="0" err="1" smtClean="0">
                <a:solidFill>
                  <a:schemeClr val="bg1"/>
                </a:solidFill>
              </a:rPr>
              <a:t>InvestinWomenChangemakers</a:t>
            </a:r>
            <a:endParaRPr lang="en-GB" sz="3000" b="1" dirty="0">
              <a:solidFill>
                <a:schemeClr val="bg1"/>
              </a:solidFill>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1109" t="66135" r="6391" b="20156"/>
          <a:stretch/>
        </p:blipFill>
        <p:spPr>
          <a:xfrm>
            <a:off x="1942562" y="1236833"/>
            <a:ext cx="5286241" cy="776450"/>
          </a:xfrm>
          <a:prstGeom prst="rect">
            <a:avLst/>
          </a:prstGeom>
        </p:spPr>
      </p:pic>
      <p:sp>
        <p:nvSpPr>
          <p:cNvPr id="13" name="TextBox 12"/>
          <p:cNvSpPr txBox="1"/>
          <p:nvPr/>
        </p:nvSpPr>
        <p:spPr>
          <a:xfrm>
            <a:off x="125035" y="5055426"/>
            <a:ext cx="3929128" cy="1169551"/>
          </a:xfrm>
          <a:prstGeom prst="rect">
            <a:avLst/>
          </a:prstGeom>
          <a:noFill/>
        </p:spPr>
        <p:txBody>
          <a:bodyPr wrap="square" rtlCol="0">
            <a:spAutoFit/>
          </a:bodyPr>
          <a:lstStyle/>
          <a:p>
            <a:pPr algn="ctr"/>
            <a:r>
              <a:rPr lang="en-GB" sz="3500" b="1" dirty="0">
                <a:solidFill>
                  <a:schemeClr val="bg1"/>
                </a:solidFill>
              </a:rPr>
              <a:t>O</a:t>
            </a:r>
            <a:r>
              <a:rPr lang="en-GB" sz="3500" b="1" dirty="0" smtClean="0">
                <a:solidFill>
                  <a:schemeClr val="bg1"/>
                </a:solidFill>
              </a:rPr>
              <a:t>nline sale </a:t>
            </a:r>
          </a:p>
          <a:p>
            <a:pPr algn="ctr"/>
            <a:r>
              <a:rPr lang="en-GB" sz="3500" b="1" dirty="0" smtClean="0">
                <a:solidFill>
                  <a:schemeClr val="bg1"/>
                </a:solidFill>
              </a:rPr>
              <a:t>13</a:t>
            </a:r>
            <a:r>
              <a:rPr lang="en-GB" sz="3500" b="1" baseline="30000" dirty="0" smtClean="0">
                <a:solidFill>
                  <a:schemeClr val="bg1"/>
                </a:solidFill>
              </a:rPr>
              <a:t>th</a:t>
            </a:r>
            <a:r>
              <a:rPr lang="en-GB" sz="3500" b="1" dirty="0" smtClean="0">
                <a:solidFill>
                  <a:schemeClr val="bg1"/>
                </a:solidFill>
              </a:rPr>
              <a:t> – 15</a:t>
            </a:r>
            <a:r>
              <a:rPr lang="en-GB" sz="3500" b="1" baseline="30000" dirty="0" smtClean="0">
                <a:solidFill>
                  <a:schemeClr val="bg1"/>
                </a:solidFill>
              </a:rPr>
              <a:t>th</a:t>
            </a:r>
            <a:r>
              <a:rPr lang="en-GB" sz="3500" b="1" dirty="0" smtClean="0">
                <a:solidFill>
                  <a:schemeClr val="bg1"/>
                </a:solidFill>
              </a:rPr>
              <a:t> April!</a:t>
            </a:r>
            <a:endParaRPr lang="en-GB" sz="3500" b="1" dirty="0">
              <a:solidFill>
                <a:schemeClr val="bg1"/>
              </a:solidFill>
            </a:endParaRPr>
          </a:p>
        </p:txBody>
      </p:sp>
      <p:sp>
        <p:nvSpPr>
          <p:cNvPr id="15" name="TextBox 14"/>
          <p:cNvSpPr txBox="1"/>
          <p:nvPr/>
        </p:nvSpPr>
        <p:spPr>
          <a:xfrm>
            <a:off x="228530" y="2456986"/>
            <a:ext cx="4206166" cy="2380927"/>
          </a:xfrm>
          <a:prstGeom prst="rect">
            <a:avLst/>
          </a:prstGeom>
          <a:noFill/>
        </p:spPr>
        <p:txBody>
          <a:bodyPr wrap="square" rtlCol="0" anchor="t">
            <a:spAutoFit/>
          </a:bodyPr>
          <a:lstStyle/>
          <a:p>
            <a:pPr algn="ctr">
              <a:lnSpc>
                <a:spcPts val="6000"/>
              </a:lnSpc>
            </a:pPr>
            <a:r>
              <a:rPr lang="en-GB" sz="9500" b="1" dirty="0">
                <a:latin typeface="French Script MT" panose="03020402040607040605" pitchFamily="66" charset="0"/>
              </a:rPr>
              <a:t>Handbags</a:t>
            </a:r>
          </a:p>
          <a:p>
            <a:pPr algn="ctr">
              <a:lnSpc>
                <a:spcPts val="6000"/>
              </a:lnSpc>
            </a:pPr>
            <a:r>
              <a:rPr lang="en-GB" sz="9500" b="1" dirty="0">
                <a:latin typeface="French Script MT" panose="03020402040607040605" pitchFamily="66" charset="0"/>
              </a:rPr>
              <a:t>&amp;</a:t>
            </a:r>
          </a:p>
          <a:p>
            <a:pPr algn="ctr">
              <a:lnSpc>
                <a:spcPts val="6000"/>
              </a:lnSpc>
            </a:pPr>
            <a:r>
              <a:rPr lang="en-GB" sz="9500" b="1" dirty="0" err="1">
                <a:latin typeface="French Script MT" panose="03020402040607040605" pitchFamily="66" charset="0"/>
              </a:rPr>
              <a:t>Gladrags</a:t>
            </a:r>
            <a:endParaRPr lang="en-GB" sz="9500" b="1" dirty="0">
              <a:latin typeface="French Script MT" panose="03020402040607040605" pitchFamily="66" charset="0"/>
            </a:endParaRPr>
          </a:p>
        </p:txBody>
      </p:sp>
      <p:sp>
        <p:nvSpPr>
          <p:cNvPr id="12" name="Rectangle 11"/>
          <p:cNvSpPr/>
          <p:nvPr/>
        </p:nvSpPr>
        <p:spPr>
          <a:xfrm>
            <a:off x="4441065" y="3141984"/>
            <a:ext cx="8241495" cy="312366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485891" y="-52092"/>
            <a:ext cx="5208334" cy="323499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r="6001"/>
          <a:stretch/>
        </p:blipFill>
        <p:spPr>
          <a:xfrm rot="5400000">
            <a:off x="8246896" y="3901436"/>
            <a:ext cx="2919027" cy="172805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010119" y="3914154"/>
            <a:ext cx="2904070" cy="170261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171928" y="3931131"/>
            <a:ext cx="2959696" cy="1627994"/>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156314" y="3754353"/>
            <a:ext cx="2904070" cy="2037176"/>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r="5545"/>
          <a:stretch/>
        </p:blipFill>
        <p:spPr>
          <a:xfrm rot="5400000">
            <a:off x="7113331" y="687577"/>
            <a:ext cx="3111786" cy="190458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9601975" y="244452"/>
            <a:ext cx="3111788" cy="2790830"/>
          </a:xfrm>
          <a:prstGeom prst="rect">
            <a:avLst/>
          </a:prstGeom>
        </p:spPr>
      </p:pic>
    </p:spTree>
    <p:extLst>
      <p:ext uri="{BB962C8B-B14F-4D97-AF65-F5344CB8AC3E}">
        <p14:creationId xmlns:p14="http://schemas.microsoft.com/office/powerpoint/2010/main" val="42569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206932" cy="6858000"/>
          </a:xfrm>
          <a:prstGeom prst="rect">
            <a:avLst/>
          </a:prstGeom>
        </p:spPr>
      </p:pic>
      <p:sp>
        <p:nvSpPr>
          <p:cNvPr id="12" name="TextBox 11"/>
          <p:cNvSpPr txBox="1"/>
          <p:nvPr/>
        </p:nvSpPr>
        <p:spPr>
          <a:xfrm>
            <a:off x="666045" y="2228313"/>
            <a:ext cx="6198393" cy="3323987"/>
          </a:xfrm>
          <a:prstGeom prst="rect">
            <a:avLst/>
          </a:prstGeom>
          <a:noFill/>
        </p:spPr>
        <p:txBody>
          <a:bodyPr wrap="square" rtlCol="0">
            <a:spAutoFit/>
          </a:bodyPr>
          <a:lstStyle/>
          <a:p>
            <a:r>
              <a:rPr lang="en-GB" sz="2500" i="1" dirty="0" smtClean="0">
                <a:solidFill>
                  <a:schemeClr val="bg1">
                    <a:lumMod val="50000"/>
                  </a:schemeClr>
                </a:solidFill>
              </a:rPr>
              <a:t>Corin Bell @</a:t>
            </a:r>
            <a:r>
              <a:rPr lang="en-GB" sz="2500" i="1" dirty="0" err="1" smtClean="0">
                <a:solidFill>
                  <a:schemeClr val="bg1">
                    <a:lumMod val="50000"/>
                  </a:schemeClr>
                </a:solidFill>
              </a:rPr>
              <a:t>RealJunkFoodMcr</a:t>
            </a:r>
            <a:endParaRPr lang="en-GB" sz="2500" i="1" dirty="0" smtClean="0">
              <a:solidFill>
                <a:schemeClr val="bg1">
                  <a:lumMod val="50000"/>
                </a:schemeClr>
              </a:solidFill>
            </a:endParaRPr>
          </a:p>
          <a:p>
            <a:endParaRPr lang="en-GB" sz="1000" i="1" dirty="0" smtClean="0">
              <a:solidFill>
                <a:schemeClr val="bg1">
                  <a:lumMod val="50000"/>
                </a:schemeClr>
              </a:solidFill>
            </a:endParaRPr>
          </a:p>
          <a:p>
            <a:r>
              <a:rPr lang="en-GB" sz="2500" i="1" dirty="0" smtClean="0">
                <a:solidFill>
                  <a:schemeClr val="bg1">
                    <a:lumMod val="50000"/>
                  </a:schemeClr>
                </a:solidFill>
              </a:rPr>
              <a:t>“Flourish </a:t>
            </a:r>
            <a:r>
              <a:rPr lang="en-GB" sz="2500" i="1" dirty="0">
                <a:solidFill>
                  <a:schemeClr val="bg1">
                    <a:lumMod val="50000"/>
                  </a:schemeClr>
                </a:solidFill>
              </a:rPr>
              <a:t>CIC make a real, positive difference in the lives of the women they support, and much more widely in and around Manchester because of the amazing projects these women go on to develop. I'm proud to support women change makers in Manchester. Flourish CIC are a credit to our city</a:t>
            </a:r>
            <a:r>
              <a:rPr lang="en-GB" sz="2500" i="1" dirty="0" smtClean="0">
                <a:solidFill>
                  <a:schemeClr val="bg1">
                    <a:lumMod val="50000"/>
                  </a:schemeClr>
                </a:solidFill>
              </a:rPr>
              <a:t>!!”</a:t>
            </a:r>
            <a:endParaRPr lang="en-US" sz="2500" i="1" dirty="0">
              <a:solidFill>
                <a:schemeClr val="bg1">
                  <a:lumMod val="50000"/>
                </a:schemeClr>
              </a:solidFill>
              <a:latin typeface="Rajdhani Medium" charset="0"/>
              <a:ea typeface="Rajdhani Medium" charset="0"/>
              <a:cs typeface="Rajdhani Medium" charset="0"/>
            </a:endParaRPr>
          </a:p>
        </p:txBody>
      </p:sp>
      <p:sp>
        <p:nvSpPr>
          <p:cNvPr id="7" name="Rectangle 6"/>
          <p:cNvSpPr/>
          <p:nvPr/>
        </p:nvSpPr>
        <p:spPr>
          <a:xfrm>
            <a:off x="666046" y="5927582"/>
            <a:ext cx="5772854" cy="361637"/>
          </a:xfrm>
          <a:prstGeom prst="rect">
            <a:avLst/>
          </a:prstGeom>
        </p:spPr>
        <p:txBody>
          <a:bodyPr wrap="square" anchor="t">
            <a:spAutoFit/>
          </a:bodyPr>
          <a:lstStyle/>
          <a:p>
            <a:pPr>
              <a:lnSpc>
                <a:spcPts val="2020"/>
              </a:lnSpc>
            </a:pPr>
            <a:endParaRPr lang="en-GB" sz="2000" dirty="0">
              <a:solidFill>
                <a:srgbClr val="9B2970"/>
              </a:solidFill>
              <a:latin typeface="Rajdhani Medium" charset="0"/>
              <a:ea typeface="Rajdhani Medium" charset="0"/>
              <a:cs typeface="Rajdhani Medium" charset="0"/>
            </a:endParaRPr>
          </a:p>
        </p:txBody>
      </p:sp>
      <p:sp>
        <p:nvSpPr>
          <p:cNvPr id="5" name="Rectangle 4"/>
          <p:cNvSpPr/>
          <p:nvPr/>
        </p:nvSpPr>
        <p:spPr>
          <a:xfrm>
            <a:off x="104991" y="6292131"/>
            <a:ext cx="12667818" cy="351828"/>
          </a:xfrm>
          <a:prstGeom prst="rect">
            <a:avLst/>
          </a:prstGeom>
        </p:spPr>
        <p:txBody>
          <a:bodyPr wrap="square">
            <a:spAutoFit/>
          </a:bodyPr>
          <a:lstStyle/>
          <a:p>
            <a:pPr>
              <a:lnSpc>
                <a:spcPts val="2020"/>
              </a:lnSpc>
            </a:pPr>
            <a:r>
              <a:rPr lang="en-GB" sz="2300" b="1" dirty="0" smtClean="0">
                <a:solidFill>
                  <a:srgbClr val="9B2970"/>
                </a:solidFill>
                <a:latin typeface="Rajdhani Medium" charset="0"/>
                <a:ea typeface="Rajdhani Medium" charset="0"/>
                <a:cs typeface="Rajdhani Medium" charset="0"/>
              </a:rPr>
              <a:t>helping women entrepreneurs make a difference         #</a:t>
            </a:r>
            <a:r>
              <a:rPr lang="en-GB" sz="2300" b="1" dirty="0" err="1" smtClean="0">
                <a:solidFill>
                  <a:srgbClr val="9B2970"/>
                </a:solidFill>
                <a:latin typeface="Rajdhani Medium" charset="0"/>
                <a:ea typeface="Rajdhani Medium" charset="0"/>
                <a:cs typeface="Rajdhani Medium" charset="0"/>
              </a:rPr>
              <a:t>InvestinWomenChangemakers</a:t>
            </a:r>
            <a:endParaRPr lang="en-US" sz="2300" b="1" dirty="0">
              <a:solidFill>
                <a:srgbClr val="9B2970"/>
              </a:solidFill>
              <a:latin typeface="Rajdhani Medium" charset="0"/>
              <a:ea typeface="Rajdhani Medium" charset="0"/>
              <a:cs typeface="Rajdhani Medium" charset="0"/>
            </a:endParaRPr>
          </a:p>
        </p:txBody>
      </p:sp>
      <p:sp>
        <p:nvSpPr>
          <p:cNvPr id="3" name="TextBox 2"/>
          <p:cNvSpPr txBox="1"/>
          <p:nvPr/>
        </p:nvSpPr>
        <p:spPr>
          <a:xfrm>
            <a:off x="666046" y="1240203"/>
            <a:ext cx="3152633" cy="861774"/>
          </a:xfrm>
          <a:prstGeom prst="rect">
            <a:avLst/>
          </a:prstGeom>
          <a:noFill/>
        </p:spPr>
        <p:txBody>
          <a:bodyPr wrap="square" rtlCol="0">
            <a:spAutoFit/>
          </a:bodyPr>
          <a:lstStyle/>
          <a:p>
            <a:r>
              <a:rPr lang="en-GB" sz="2500" b="1" dirty="0">
                <a:solidFill>
                  <a:srgbClr val="9B2970"/>
                </a:solidFill>
                <a:latin typeface="Rajdhani Medium" charset="0"/>
                <a:ea typeface="Rajdhani Medium" charset="0"/>
                <a:cs typeface="Rajdhani Medium" charset="0"/>
              </a:rPr>
              <a:t>@</a:t>
            </a:r>
            <a:r>
              <a:rPr lang="en-GB" sz="2500" b="1" dirty="0" err="1">
                <a:solidFill>
                  <a:srgbClr val="9B2970"/>
                </a:solidFill>
                <a:latin typeface="Rajdhani Medium" charset="0"/>
                <a:ea typeface="Rajdhani Medium" charset="0"/>
                <a:cs typeface="Rajdhani Medium" charset="0"/>
              </a:rPr>
              <a:t>FlourishCIC</a:t>
            </a:r>
            <a:endParaRPr lang="en-US" sz="2500" b="1" dirty="0">
              <a:solidFill>
                <a:srgbClr val="9B2970"/>
              </a:solidFill>
              <a:latin typeface="Rajdhani Medium" charset="0"/>
              <a:ea typeface="Rajdhani Medium" charset="0"/>
              <a:cs typeface="Rajdhani Medium" charset="0"/>
            </a:endParaRPr>
          </a:p>
          <a:p>
            <a:endParaRPr lang="en-GB" sz="2500" dirty="0"/>
          </a:p>
        </p:txBody>
      </p:sp>
    </p:spTree>
    <p:extLst>
      <p:ext uri="{BB962C8B-B14F-4D97-AF65-F5344CB8AC3E}">
        <p14:creationId xmlns:p14="http://schemas.microsoft.com/office/powerpoint/2010/main" val="153687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 y="-245017"/>
            <a:ext cx="12192000" cy="7431428"/>
          </a:xfrm>
          <a:prstGeom prst="rect">
            <a:avLst/>
          </a:prstGeom>
        </p:spPr>
      </p:pic>
    </p:spTree>
    <p:extLst>
      <p:ext uri="{BB962C8B-B14F-4D97-AF65-F5344CB8AC3E}">
        <p14:creationId xmlns:p14="http://schemas.microsoft.com/office/powerpoint/2010/main" val="250075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206932" cy="6858000"/>
          </a:xfrm>
          <a:prstGeom prst="rect">
            <a:avLst/>
          </a:prstGeom>
        </p:spPr>
      </p:pic>
      <p:sp>
        <p:nvSpPr>
          <p:cNvPr id="7" name="Rectangle 6"/>
          <p:cNvSpPr/>
          <p:nvPr/>
        </p:nvSpPr>
        <p:spPr>
          <a:xfrm>
            <a:off x="666046" y="5927582"/>
            <a:ext cx="5772854" cy="361637"/>
          </a:xfrm>
          <a:prstGeom prst="rect">
            <a:avLst/>
          </a:prstGeom>
        </p:spPr>
        <p:txBody>
          <a:bodyPr wrap="square" anchor="t">
            <a:spAutoFit/>
          </a:bodyPr>
          <a:lstStyle/>
          <a:p>
            <a:pPr>
              <a:lnSpc>
                <a:spcPts val="2020"/>
              </a:lnSpc>
            </a:pPr>
            <a:endParaRPr lang="en-GB" sz="2000" dirty="0">
              <a:solidFill>
                <a:srgbClr val="9B2970"/>
              </a:solidFill>
              <a:latin typeface="Rajdhani Medium" charset="0"/>
              <a:ea typeface="Rajdhani Medium" charset="0"/>
              <a:cs typeface="Rajdhani Medium" charset="0"/>
            </a:endParaRPr>
          </a:p>
        </p:txBody>
      </p:sp>
      <p:sp>
        <p:nvSpPr>
          <p:cNvPr id="5" name="Rectangle 4"/>
          <p:cNvSpPr/>
          <p:nvPr/>
        </p:nvSpPr>
        <p:spPr>
          <a:xfrm>
            <a:off x="104991" y="6292131"/>
            <a:ext cx="12667818" cy="351828"/>
          </a:xfrm>
          <a:prstGeom prst="rect">
            <a:avLst/>
          </a:prstGeom>
        </p:spPr>
        <p:txBody>
          <a:bodyPr wrap="square">
            <a:spAutoFit/>
          </a:bodyPr>
          <a:lstStyle/>
          <a:p>
            <a:pPr>
              <a:lnSpc>
                <a:spcPts val="2020"/>
              </a:lnSpc>
            </a:pPr>
            <a:r>
              <a:rPr lang="en-GB" sz="2300" b="1" dirty="0" smtClean="0">
                <a:solidFill>
                  <a:srgbClr val="9B2970"/>
                </a:solidFill>
                <a:latin typeface="Rajdhani Medium" charset="0"/>
                <a:ea typeface="Rajdhani Medium" charset="0"/>
                <a:cs typeface="Rajdhani Medium" charset="0"/>
              </a:rPr>
              <a:t>helping women entrepreneurs make a difference         #</a:t>
            </a:r>
            <a:r>
              <a:rPr lang="en-GB" sz="2300" b="1" dirty="0" err="1" smtClean="0">
                <a:solidFill>
                  <a:srgbClr val="9B2970"/>
                </a:solidFill>
                <a:latin typeface="Rajdhani Medium" charset="0"/>
                <a:ea typeface="Rajdhani Medium" charset="0"/>
                <a:cs typeface="Rajdhani Medium" charset="0"/>
              </a:rPr>
              <a:t>InvestinWomenChangemakers</a:t>
            </a:r>
            <a:endParaRPr lang="en-US" sz="2300" b="1" dirty="0">
              <a:solidFill>
                <a:srgbClr val="9B2970"/>
              </a:solidFill>
              <a:latin typeface="Rajdhani Medium" charset="0"/>
              <a:ea typeface="Rajdhani Medium" charset="0"/>
              <a:cs typeface="Rajdhani Medium" charset="0"/>
            </a:endParaRPr>
          </a:p>
        </p:txBody>
      </p:sp>
      <p:sp>
        <p:nvSpPr>
          <p:cNvPr id="3" name="TextBox 2"/>
          <p:cNvSpPr txBox="1"/>
          <p:nvPr/>
        </p:nvSpPr>
        <p:spPr>
          <a:xfrm>
            <a:off x="666046" y="1240203"/>
            <a:ext cx="3152633" cy="861774"/>
          </a:xfrm>
          <a:prstGeom prst="rect">
            <a:avLst/>
          </a:prstGeom>
          <a:noFill/>
        </p:spPr>
        <p:txBody>
          <a:bodyPr wrap="square" rtlCol="0">
            <a:spAutoFit/>
          </a:bodyPr>
          <a:lstStyle/>
          <a:p>
            <a:r>
              <a:rPr lang="en-GB" sz="2500" b="1" dirty="0">
                <a:solidFill>
                  <a:srgbClr val="9B2970"/>
                </a:solidFill>
                <a:latin typeface="Rajdhani Medium" charset="0"/>
                <a:ea typeface="Rajdhani Medium" charset="0"/>
                <a:cs typeface="Rajdhani Medium" charset="0"/>
              </a:rPr>
              <a:t>@</a:t>
            </a:r>
            <a:r>
              <a:rPr lang="en-GB" sz="2500" b="1" dirty="0" err="1">
                <a:solidFill>
                  <a:srgbClr val="9B2970"/>
                </a:solidFill>
                <a:latin typeface="Rajdhani Medium" charset="0"/>
                <a:ea typeface="Rajdhani Medium" charset="0"/>
                <a:cs typeface="Rajdhani Medium" charset="0"/>
              </a:rPr>
              <a:t>FlourishCIC</a:t>
            </a:r>
            <a:endParaRPr lang="en-US" sz="2500" b="1" dirty="0">
              <a:solidFill>
                <a:srgbClr val="9B2970"/>
              </a:solidFill>
              <a:latin typeface="Rajdhani Medium" charset="0"/>
              <a:ea typeface="Rajdhani Medium" charset="0"/>
              <a:cs typeface="Rajdhani Medium" charset="0"/>
            </a:endParaRPr>
          </a:p>
          <a:p>
            <a:endParaRPr lang="en-GB" sz="2500" dirty="0"/>
          </a:p>
        </p:txBody>
      </p:sp>
      <p:graphicFrame>
        <p:nvGraphicFramePr>
          <p:cNvPr id="9" name="Chart 8"/>
          <p:cNvGraphicFramePr>
            <a:graphicFrameLocks/>
          </p:cNvGraphicFramePr>
          <p:nvPr>
            <p:extLst>
              <p:ext uri="{D42A27DB-BD31-4B8C-83A1-F6EECF244321}">
                <p14:modId xmlns:p14="http://schemas.microsoft.com/office/powerpoint/2010/main" val="2171490335"/>
              </p:ext>
            </p:extLst>
          </p:nvPr>
        </p:nvGraphicFramePr>
        <p:xfrm>
          <a:off x="641821" y="1999530"/>
          <a:ext cx="6338553" cy="390260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2638022" y="4863885"/>
            <a:ext cx="1017431" cy="2446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solidFill>
                  <a:srgbClr val="CC0099"/>
                </a:solidFill>
              </a:rPr>
              <a:t>47 backers</a:t>
            </a:r>
            <a:endParaRPr lang="en-GB" sz="1400" dirty="0">
              <a:solidFill>
                <a:srgbClr val="CC0099"/>
              </a:solidFill>
            </a:endParaRPr>
          </a:p>
        </p:txBody>
      </p:sp>
      <p:sp>
        <p:nvSpPr>
          <p:cNvPr id="11" name="TextBox 1"/>
          <p:cNvSpPr txBox="1"/>
          <p:nvPr/>
        </p:nvSpPr>
        <p:spPr>
          <a:xfrm>
            <a:off x="4138707" y="3544467"/>
            <a:ext cx="1017431" cy="2446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solidFill>
                  <a:srgbClr val="CC0099"/>
                </a:solidFill>
              </a:rPr>
              <a:t>7</a:t>
            </a:r>
            <a:r>
              <a:rPr lang="en-GB" sz="1400" dirty="0" smtClean="0">
                <a:solidFill>
                  <a:srgbClr val="CC0099"/>
                </a:solidFill>
              </a:rPr>
              <a:t>7 backers</a:t>
            </a:r>
            <a:endParaRPr lang="en-GB" sz="1400" dirty="0">
              <a:solidFill>
                <a:srgbClr val="CC0099"/>
              </a:solidFill>
            </a:endParaRPr>
          </a:p>
        </p:txBody>
      </p:sp>
      <p:sp>
        <p:nvSpPr>
          <p:cNvPr id="13" name="TextBox 1"/>
          <p:cNvSpPr txBox="1"/>
          <p:nvPr/>
        </p:nvSpPr>
        <p:spPr>
          <a:xfrm>
            <a:off x="5578861" y="3231962"/>
            <a:ext cx="1139782" cy="284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solidFill>
                  <a:srgbClr val="CC0099"/>
                </a:solidFill>
              </a:rPr>
              <a:t>102 backers</a:t>
            </a:r>
            <a:endParaRPr lang="en-GB" sz="1400" dirty="0">
              <a:solidFill>
                <a:srgbClr val="CC0099"/>
              </a:solidFill>
            </a:endParaRPr>
          </a:p>
        </p:txBody>
      </p:sp>
      <p:sp>
        <p:nvSpPr>
          <p:cNvPr id="14" name="TextBox 1"/>
          <p:cNvSpPr txBox="1"/>
          <p:nvPr/>
        </p:nvSpPr>
        <p:spPr>
          <a:xfrm>
            <a:off x="3026807" y="2782089"/>
            <a:ext cx="2412096" cy="2046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solidFill>
                  <a:srgbClr val="CC0099"/>
                </a:solidFill>
              </a:rPr>
              <a:t>50% </a:t>
            </a:r>
            <a:r>
              <a:rPr lang="en-GB" sz="1400" dirty="0" err="1" smtClean="0">
                <a:solidFill>
                  <a:srgbClr val="CC0099"/>
                </a:solidFill>
              </a:rPr>
              <a:t>Matchfunded</a:t>
            </a:r>
            <a:r>
              <a:rPr lang="en-GB" sz="1400" dirty="0" smtClean="0">
                <a:solidFill>
                  <a:srgbClr val="CC0099"/>
                </a:solidFill>
              </a:rPr>
              <a:t> by Santander</a:t>
            </a:r>
            <a:endParaRPr lang="en-GB" sz="1400" dirty="0">
              <a:solidFill>
                <a:srgbClr val="CC0099"/>
              </a:solidFill>
            </a:endParaRPr>
          </a:p>
        </p:txBody>
      </p:sp>
      <p:sp>
        <p:nvSpPr>
          <p:cNvPr id="15" name="TextBox 1"/>
          <p:cNvSpPr txBox="1"/>
          <p:nvPr/>
        </p:nvSpPr>
        <p:spPr>
          <a:xfrm>
            <a:off x="5438903" y="2586196"/>
            <a:ext cx="2412096" cy="3531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solidFill>
                  <a:srgbClr val="CC0099"/>
                </a:solidFill>
              </a:rPr>
              <a:t>0% </a:t>
            </a:r>
            <a:r>
              <a:rPr lang="en-GB" sz="1400" dirty="0" err="1" smtClean="0">
                <a:solidFill>
                  <a:srgbClr val="CC0099"/>
                </a:solidFill>
              </a:rPr>
              <a:t>Matchfund</a:t>
            </a:r>
            <a:endParaRPr lang="en-GB" sz="1400" dirty="0">
              <a:solidFill>
                <a:srgbClr val="CC0099"/>
              </a:solidFill>
            </a:endParaRPr>
          </a:p>
        </p:txBody>
      </p:sp>
      <p:cxnSp>
        <p:nvCxnSpPr>
          <p:cNvPr id="18" name="Straight Arrow Connector 17"/>
          <p:cNvCxnSpPr/>
          <p:nvPr/>
        </p:nvCxnSpPr>
        <p:spPr>
          <a:xfrm>
            <a:off x="3396827" y="3311553"/>
            <a:ext cx="517251" cy="314245"/>
          </a:xfrm>
          <a:prstGeom prst="straightConnector1">
            <a:avLst/>
          </a:prstGeom>
          <a:ln w="38100">
            <a:solidFill>
              <a:srgbClr val="CC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017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3187</TotalTime>
  <Words>305</Words>
  <Application>Microsoft Office PowerPoint</Application>
  <PresentationFormat>Widescreen</PresentationFormat>
  <Paragraphs>57</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Ebrima</vt:lpstr>
      <vt:lpstr>French Script MT</vt:lpstr>
      <vt:lpstr>Nirmala UI</vt:lpstr>
      <vt:lpstr>Rajdhani</vt:lpstr>
      <vt:lpstr>Rajdhani Medium</vt:lpstr>
      <vt:lpstr>Office Theme</vt:lpstr>
      <vt:lpstr>PowerPoint Presentation</vt:lpstr>
      <vt:lpstr>We #InvestinWomenChangemakers- Help support more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Nickala Torkington</dc:creator>
  <cp:lastModifiedBy>Helen Walker</cp:lastModifiedBy>
  <cp:revision>43</cp:revision>
  <dcterms:created xsi:type="dcterms:W3CDTF">2018-03-05T06:34:41Z</dcterms:created>
  <dcterms:modified xsi:type="dcterms:W3CDTF">2018-05-21T12:49:16Z</dcterms:modified>
</cp:coreProperties>
</file>