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30"/>
  </p:notesMasterIdLst>
  <p:handoutMasterIdLst>
    <p:handoutMasterId r:id="rId31"/>
  </p:handoutMasterIdLst>
  <p:sldIdLst>
    <p:sldId id="390" r:id="rId2"/>
    <p:sldId id="423" r:id="rId3"/>
    <p:sldId id="436" r:id="rId4"/>
    <p:sldId id="438" r:id="rId5"/>
    <p:sldId id="442" r:id="rId6"/>
    <p:sldId id="454" r:id="rId7"/>
    <p:sldId id="452" r:id="rId8"/>
    <p:sldId id="455" r:id="rId9"/>
    <p:sldId id="444" r:id="rId10"/>
    <p:sldId id="441" r:id="rId11"/>
    <p:sldId id="439" r:id="rId12"/>
    <p:sldId id="445" r:id="rId13"/>
    <p:sldId id="443" r:id="rId14"/>
    <p:sldId id="440" r:id="rId15"/>
    <p:sldId id="456" r:id="rId16"/>
    <p:sldId id="446" r:id="rId17"/>
    <p:sldId id="448" r:id="rId18"/>
    <p:sldId id="447" r:id="rId19"/>
    <p:sldId id="457" r:id="rId20"/>
    <p:sldId id="449" r:id="rId21"/>
    <p:sldId id="450" r:id="rId22"/>
    <p:sldId id="458" r:id="rId23"/>
    <p:sldId id="460" r:id="rId24"/>
    <p:sldId id="459" r:id="rId25"/>
    <p:sldId id="461" r:id="rId26"/>
    <p:sldId id="462" r:id="rId27"/>
    <p:sldId id="398" r:id="rId28"/>
    <p:sldId id="4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50000"/>
    <a:srgbClr val="D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95"/>
  </p:normalViewPr>
  <p:slideViewPr>
    <p:cSldViewPr snapToGrid="0" snapToObjects="1">
      <p:cViewPr varScale="1">
        <p:scale>
          <a:sx n="88" d="100"/>
          <a:sy n="88" d="100"/>
        </p:scale>
        <p:origin x="1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 received through corporate fundraising mechanisms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Corporate donations</c:v>
                </c:pt>
                <c:pt idx="1">
                  <c:v>Employee engagement/Charity of the Year</c:v>
                </c:pt>
                <c:pt idx="2">
                  <c:v>Commercial/Strategic partnership</c:v>
                </c:pt>
                <c:pt idx="3">
                  <c:v>Gifts in Kind/Pro Bono support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44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7-284B-8CAF-CBAE6DF911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1083719546496089E-2"/>
          <c:y val="0.14617767064449194"/>
          <c:w val="0.94999995612045107"/>
          <c:h val="0.2328591436471732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venir Book" charset="0"/>
          <a:ea typeface="Avenir Book" charset="0"/>
          <a:cs typeface="Avenir Book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corporate income from new and retained partnerships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790403389996811"/>
                  <c:y val="5.014243646373465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3</a:t>
                    </a:r>
                    <a:r>
                      <a:rPr lang="en-US" sz="1800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39356178608509E-2"/>
                      <c:h val="8.8922764227642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8A8-E240-AC69-3DF654C64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venir Book" charset="0"/>
                    <a:ea typeface="Avenir Book" charset="0"/>
                    <a:cs typeface="Avenir Book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Income from retained partnerships</c:v>
                </c:pt>
                <c:pt idx="1">
                  <c:v>Income from new partnerships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8-E240-AC69-3DF654C64B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800">
              <a:latin typeface="Avenir Book" charset="0"/>
              <a:ea typeface="Avenir Book" charset="0"/>
              <a:cs typeface="Avenir Book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4505A-C8B4-134C-B0C2-62870D33BF6F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B9142-4A0B-DA46-B494-1D1137B9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0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058F-7BCF-4B45-AB34-605E4BDDA366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3B661-BF02-4C46-9F4C-FC8CE367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6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0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9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6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1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3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3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06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7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2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B661-BF02-4C46-9F4C-FC8CE3673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2BA39-B588-4D48-847C-21BA1AD7103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548C5-1D8C-1E4D-9CA7-67B62BD3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70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2BA39-B588-4D48-847C-21BA1AD7103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548C5-1D8C-1E4D-9CA7-67B62BD3EF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2BA39-B588-4D48-847C-21BA1AD7103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548C5-1D8C-1E4D-9CA7-67B62BD3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7793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impact! fundraising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impact_fullcolor.eps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28"/>
          <a:stretch/>
        </p:blipFill>
        <p:spPr>
          <a:xfrm>
            <a:off x="7051198" y="5479232"/>
            <a:ext cx="1635602" cy="9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C50000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E80B4-07D2-0E4A-A7AF-5C6F6FD9A6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22"/>
                    </a14:imgEffect>
                    <a14:imgEffect>
                      <a14:saturation sa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28450" cy="6858001"/>
          </a:xfrm>
          <a:prstGeom prst="rect">
            <a:avLst/>
          </a:prstGeom>
        </p:spPr>
      </p:pic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581209" y="2700997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</a:rPr>
              <a:t/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/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chemeClr val="tx1"/>
                </a:solidFill>
              </a:rPr>
              <a:t>No More Painted Fences</a:t>
            </a:r>
            <a:r>
              <a:rPr lang="en-GB" sz="3600" b="1" dirty="0">
                <a:solidFill>
                  <a:schemeClr val="tx1"/>
                </a:solidFill>
              </a:rPr>
              <a:t/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/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>Building Great Partnerships with Companies</a:t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/>
            </a:r>
            <a:br>
              <a:rPr lang="en-GB" sz="3600" b="1" dirty="0">
                <a:solidFill>
                  <a:schemeClr val="tx1"/>
                </a:solidFill>
              </a:rPr>
            </a:br>
            <a:r>
              <a:rPr lang="en-GB" sz="3300" b="1" dirty="0">
                <a:solidFill>
                  <a:schemeClr val="tx1"/>
                </a:solidFill>
              </a:rPr>
              <a:t>9</a:t>
            </a:r>
            <a:r>
              <a:rPr lang="en-GB" sz="3300" b="1" baseline="30000" dirty="0">
                <a:solidFill>
                  <a:schemeClr val="tx1"/>
                </a:solidFill>
              </a:rPr>
              <a:t>th</a:t>
            </a:r>
            <a:r>
              <a:rPr lang="en-GB" sz="3300" b="1" dirty="0">
                <a:solidFill>
                  <a:schemeClr val="tx1"/>
                </a:solidFill>
              </a:rPr>
              <a:t> May 2018</a:t>
            </a:r>
          </a:p>
        </p:txBody>
      </p:sp>
    </p:spTree>
    <p:extLst>
      <p:ext uri="{BB962C8B-B14F-4D97-AF65-F5344CB8AC3E}">
        <p14:creationId xmlns:p14="http://schemas.microsoft.com/office/powerpoint/2010/main" val="29001310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09" y="71073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Regional picture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97309" y="1853736"/>
            <a:ext cx="8026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2013 – 2.5% corporate fundraising to North West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Corporate growth in Manchester – but still quite ‘young’ corporate giving functions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>
              <a:latin typeface="Avenir Roman" panose="02000503020000020003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>
              <a:latin typeface="Avenir Roman" panose="02000503020000020003" pitchFamily="2" charset="0"/>
            </a:endParaRPr>
          </a:p>
          <a:p>
            <a:endParaRPr lang="en-GB" sz="2600" dirty="0">
              <a:latin typeface="Avenir Roman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44D2B-C9BA-644F-9C2A-96503F03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578457" y="-7800304"/>
            <a:ext cx="859739" cy="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25C24256-D213-254D-8DD0-E4BDA204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"/>
          <a:stretch>
            <a:fillRect/>
          </a:stretch>
        </p:blipFill>
        <p:spPr bwMode="auto">
          <a:xfrm>
            <a:off x="1081352" y="3938496"/>
            <a:ext cx="5520343" cy="21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812AA830-F613-0447-89B3-FD900483B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7099" y="24103425"/>
            <a:ext cx="7545403" cy="5608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venir Book" panose="02000503020000020003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Figure 10: Snapshot of Greater Manchester Economic Growth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1194-B0F9-0E4C-8663-CAF10519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578457" y="27072309"/>
            <a:ext cx="859739" cy="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Being realistic!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578692" y="846138"/>
            <a:ext cx="6792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GB" sz="2400" dirty="0">
              <a:latin typeface="Avenir Roman" panose="02000503020000020003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70% corporate donations &lt;£5k / 78% &lt;£20k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Only 7% worth over £1 million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Takes 5 years to build, 10 </a:t>
            </a:r>
            <a:r>
              <a:rPr lang="en-GB" sz="2400" dirty="0" err="1">
                <a:latin typeface="Avenir Roman" panose="02000503020000020003" pitchFamily="2" charset="0"/>
              </a:rPr>
              <a:t>yrs</a:t>
            </a:r>
            <a:r>
              <a:rPr lang="en-GB" sz="2400" dirty="0">
                <a:latin typeface="Avenir Roman" panose="02000503020000020003" pitchFamily="2" charset="0"/>
              </a:rPr>
              <a:t> to reach fruition</a:t>
            </a:r>
          </a:p>
          <a:p>
            <a:endParaRPr lang="en-GB" sz="2400" dirty="0">
              <a:latin typeface="Avenir Roman" panose="020005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38C101-225F-4A44-90C2-C810116D5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33816"/>
              </p:ext>
            </p:extLst>
          </p:nvPr>
        </p:nvGraphicFramePr>
        <p:xfrm>
          <a:off x="747504" y="3108960"/>
          <a:ext cx="5793974" cy="289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444">
                  <a:extLst>
                    <a:ext uri="{9D8B030D-6E8A-4147-A177-3AD203B41FA5}">
                      <a16:colId xmlns:a16="http://schemas.microsoft.com/office/drawing/2014/main" val="3091626045"/>
                    </a:ext>
                  </a:extLst>
                </a:gridCol>
                <a:gridCol w="2127530">
                  <a:extLst>
                    <a:ext uri="{9D8B030D-6E8A-4147-A177-3AD203B41FA5}">
                      <a16:colId xmlns:a16="http://schemas.microsoft.com/office/drawing/2014/main" val="3355410541"/>
                    </a:ext>
                  </a:extLst>
                </a:gridCol>
              </a:tblGrid>
              <a:tr h="50643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Charity turnover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venir Roman" panose="02000503020000020003" pitchFamily="2" charset="0"/>
                        </a:rPr>
                        <a:t>Average Annual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720960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venir Roman" panose="02000503020000020003" pitchFamily="2" charset="0"/>
                        </a:rPr>
                        <a:t>Under £1 million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£53,658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176655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£1-5 million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£376,522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6330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£6-10 million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£912,456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225449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£11-20 million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£1,210,362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398606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£21-50 million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£1,657,416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322414"/>
                  </a:ext>
                </a:extLst>
              </a:tr>
              <a:tr h="3986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venir Roman" panose="02000503020000020003" pitchFamily="2" charset="0"/>
                        </a:rPr>
                        <a:t>£50 million+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venir Roman" panose="02000503020000020003" pitchFamily="2" charset="0"/>
                        </a:rPr>
                        <a:t>£2,424,347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venir Roman" panose="02000503020000020003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72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68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Your solution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322660" y="1013544"/>
            <a:ext cx="882134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GB" sz="2700" dirty="0">
              <a:latin typeface="Avenir Roman" panose="02000503020000020003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b="1" dirty="0">
                <a:latin typeface="Avenir Roman" panose="02000503020000020003" pitchFamily="2" charset="0"/>
              </a:rPr>
              <a:t>Create an </a:t>
            </a:r>
            <a:r>
              <a:rPr lang="en-GB" sz="2700" b="1" u="sng" dirty="0">
                <a:latin typeface="Avenir Roman" panose="02000503020000020003" pitchFamily="2" charset="0"/>
              </a:rPr>
              <a:t>evidenced</a:t>
            </a:r>
            <a:r>
              <a:rPr lang="en-GB" sz="2700" b="1" dirty="0">
                <a:latin typeface="Avenir Roman" panose="02000503020000020003" pitchFamily="2" charset="0"/>
              </a:rPr>
              <a:t> strategy for growth over time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Set realistic aims e.g. £5,000 first year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Measure progress as well as income e.g. no. of new relationships built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Make it clear who does what, and how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700" b="1" dirty="0">
                <a:latin typeface="Avenir Roman" panose="02000503020000020003" pitchFamily="2" charset="0"/>
              </a:rPr>
              <a:t>You and your board will all be on the same page; you will know what success looks like</a:t>
            </a:r>
          </a:p>
          <a:p>
            <a:endParaRPr lang="en-GB" sz="27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7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Mistake #3: Not Costing Your Corporate Fundraising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Time and resource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97309" y="1477891"/>
            <a:ext cx="77493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1 fundraiser to raise £300k - once established!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A lot of ‘community’ fundraising</a:t>
            </a:r>
          </a:p>
          <a:p>
            <a:endParaRPr lang="en-GB" sz="2600" dirty="0">
              <a:latin typeface="Avenir Roman" panose="02000503020000020003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A2F383-CB1A-9449-8C3E-9AFE03544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080791"/>
              </p:ext>
            </p:extLst>
          </p:nvPr>
        </p:nvGraphicFramePr>
        <p:xfrm>
          <a:off x="318437" y="2124222"/>
          <a:ext cx="7292185" cy="42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56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Typical ROI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BB05E9-B6C2-6B41-9E25-A82523E5B7F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24112"/>
              </p:ext>
            </p:extLst>
          </p:nvPr>
        </p:nvGraphicFramePr>
        <p:xfrm>
          <a:off x="228600" y="1417638"/>
          <a:ext cx="86868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Chart" r:id="rId4" imgW="6029399" imgH="2733617" progId="Excel.Chart.8">
                  <p:embed/>
                </p:oleObj>
              </mc:Choice>
              <mc:Fallback>
                <p:oleObj name="Chart" r:id="rId4" imgW="6029399" imgH="2733617" progId="Excel.Chart.8">
                  <p:embed/>
                  <p:pic>
                    <p:nvPicPr>
                      <p:cNvPr id="92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7638"/>
                        <a:ext cx="8686800" cy="405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1A4F2C-FCF4-E944-BFA5-5AE52D3E6FE6}"/>
              </a:ext>
            </a:extLst>
          </p:cNvPr>
          <p:cNvSpPr txBox="1"/>
          <p:nvPr/>
        </p:nvSpPr>
        <p:spPr>
          <a:xfrm>
            <a:off x="457200" y="6035040"/>
            <a:ext cx="23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Source: </a:t>
            </a:r>
            <a:r>
              <a:rPr lang="en-US" dirty="0" err="1">
                <a:latin typeface="Avenir Roman" panose="02000503020000020003" pitchFamily="2" charset="0"/>
              </a:rPr>
              <a:t>Fundratios</a:t>
            </a:r>
            <a:endParaRPr lang="en-US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5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Your solution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310895" y="936200"/>
            <a:ext cx="88331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b="1" dirty="0">
                <a:latin typeface="Avenir Roman" panose="02000503020000020003" pitchFamily="2" charset="0"/>
              </a:rPr>
              <a:t>Create a corporate fundraising policy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Identify meaningful volunteering opportunities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Charge for team building days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Say ‘no’!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Allocate a junior staff member to manage</a:t>
            </a:r>
          </a:p>
          <a:p>
            <a:pPr marL="800100" lvl="1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Involve them in fundraising challenges</a:t>
            </a:r>
          </a:p>
          <a:p>
            <a:pPr marL="800100" lvl="1" indent="-342900">
              <a:spcAft>
                <a:spcPts val="1800"/>
              </a:spcAft>
              <a:buFont typeface="Wingdings" pitchFamily="2" charset="2"/>
              <a:buChar char="ü"/>
            </a:pPr>
            <a:r>
              <a:rPr lang="en-GB" sz="2700" dirty="0">
                <a:latin typeface="Avenir Roman" panose="02000503020000020003" pitchFamily="2" charset="0"/>
              </a:rPr>
              <a:t>Calculate the ££ value of their input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700" b="1" dirty="0">
                <a:latin typeface="Avenir Roman" panose="02000503020000020003" pitchFamily="2" charset="0"/>
              </a:rPr>
              <a:t>You will save money + companies will give more</a:t>
            </a:r>
          </a:p>
          <a:p>
            <a:endParaRPr lang="en-GB" sz="27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7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7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Mistake #4: Thinking Every Company Wants to Partner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8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12365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Understanding a business’s interests is vital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06828" y="2379516"/>
            <a:ext cx="79153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GB" sz="2800" dirty="0">
              <a:latin typeface="Avenir Roman" panose="02000503020000020003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Has to benefit their business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Often have set CSR policies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They want to hear what you have to offer them e.g. team motivation and skills; profile; access to customers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venir Roman" panose="02000503020000020003" pitchFamily="2" charset="0"/>
            </a:endParaRPr>
          </a:p>
          <a:p>
            <a:endParaRPr lang="en-GB" sz="2800" dirty="0">
              <a:latin typeface="Avenir Roman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DCD89-1282-A644-A768-C948539C9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08" y="2204974"/>
            <a:ext cx="2603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5573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example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7F2877-F26C-0149-A080-FEECC690D4B7}"/>
              </a:ext>
            </a:extLst>
          </p:cNvPr>
          <p:cNvGrpSpPr/>
          <p:nvPr/>
        </p:nvGrpSpPr>
        <p:grpSpPr>
          <a:xfrm>
            <a:off x="409196" y="1578050"/>
            <a:ext cx="8150525" cy="5149107"/>
            <a:chOff x="409196" y="1578050"/>
            <a:chExt cx="8150525" cy="51491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FB1C9E-B72A-2B4F-B2BF-F4AE26B8D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96" y="1578050"/>
              <a:ext cx="6102994" cy="33170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2E7129-DAF2-BE4A-B568-811402BC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01" y="3510876"/>
              <a:ext cx="5263620" cy="321628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4772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About 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099" y="1717324"/>
            <a:ext cx="7817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600" dirty="0">
                <a:solidFill>
                  <a:srgbClr val="4C5A6A"/>
                </a:solidFill>
                <a:latin typeface="Avenir Book" charset="0"/>
                <a:ea typeface="Avenir Book" charset="0"/>
                <a:cs typeface="Avenir Book" charset="0"/>
              </a:rPr>
              <a:t>Victoria Symes and Norma Young: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US" sz="2600" dirty="0">
                <a:solidFill>
                  <a:srgbClr val="4C5A6A"/>
                </a:solidFill>
                <a:latin typeface="Avenir Book" charset="0"/>
                <a:ea typeface="Avenir Book" charset="0"/>
                <a:cs typeface="Avenir Book" charset="0"/>
              </a:rPr>
              <a:t>Fundraising consultants – Impact Fundraising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US" sz="2600" dirty="0">
                <a:solidFill>
                  <a:srgbClr val="4C5A6A"/>
                </a:solidFill>
                <a:latin typeface="Avenir Book" charset="0"/>
                <a:ea typeface="Avenir Book" charset="0"/>
                <a:cs typeface="Avenir Book" charset="0"/>
              </a:rPr>
              <a:t>Institute of Fundraising North West Committee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600" dirty="0">
                <a:solidFill>
                  <a:srgbClr val="4C5A6A"/>
                </a:solidFill>
                <a:latin typeface="Avenir Book" charset="0"/>
                <a:ea typeface="Avenir Book" charset="0"/>
                <a:cs typeface="Avenir Book" charset="0"/>
              </a:rPr>
              <a:t>Hayley Hughes (case study):</a:t>
            </a:r>
          </a:p>
          <a:p>
            <a:pPr marL="800100" lvl="1" indent="-342900">
              <a:spcAft>
                <a:spcPts val="1800"/>
              </a:spcAft>
              <a:buFont typeface="Arial"/>
              <a:buChar char="•"/>
            </a:pPr>
            <a:r>
              <a:rPr lang="en-US" sz="2600" dirty="0">
                <a:solidFill>
                  <a:srgbClr val="4C5A6A"/>
                </a:solidFill>
                <a:latin typeface="Avenir Book" charset="0"/>
                <a:ea typeface="Avenir Book" charset="0"/>
                <a:cs typeface="Avenir Book" charset="0"/>
              </a:rPr>
              <a:t>Citizens Advice Manchester</a:t>
            </a:r>
          </a:p>
        </p:txBody>
      </p:sp>
    </p:spTree>
    <p:extLst>
      <p:ext uri="{BB962C8B-B14F-4D97-AF65-F5344CB8AC3E}">
        <p14:creationId xmlns:p14="http://schemas.microsoft.com/office/powerpoint/2010/main" val="187749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5573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Your solution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06828" y="1810464"/>
            <a:ext cx="73484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b="1" dirty="0">
                <a:latin typeface="Avenir Roman" panose="02000503020000020003" pitchFamily="2" charset="0"/>
              </a:rPr>
              <a:t>Do your research! 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>
                <a:latin typeface="Avenir Roman" panose="02000503020000020003" pitchFamily="2" charset="0"/>
              </a:rPr>
              <a:t>CSR policies online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>
                <a:latin typeface="Avenir Roman" panose="02000503020000020003" pitchFamily="2" charset="0"/>
              </a:rPr>
              <a:t>Research their business interests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>
                <a:latin typeface="Avenir Roman" panose="02000503020000020003" pitchFamily="2" charset="0"/>
              </a:rPr>
              <a:t>Prepare for every meeting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>
                <a:latin typeface="Avenir Roman" panose="02000503020000020003" pitchFamily="2" charset="0"/>
              </a:rPr>
              <a:t>Get to know them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800" dirty="0">
                <a:latin typeface="Avenir Roman" panose="02000503020000020003" pitchFamily="2" charset="0"/>
              </a:rPr>
              <a:t>Rule out the ones not relevant to you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b="1" dirty="0">
                <a:latin typeface="Avenir Roman" panose="02000503020000020003" pitchFamily="2" charset="0"/>
              </a:rPr>
              <a:t>Your time will be better used; your chances of success increased</a:t>
            </a:r>
          </a:p>
          <a:p>
            <a:endParaRPr lang="en-GB" sz="2800" dirty="0">
              <a:latin typeface="Avenir Roman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7845B-4C9C-EA44-9F1E-1AFEA8A7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35" y="941894"/>
            <a:ext cx="2955193" cy="20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55AF6-9429-2F49-B1E1-4E87B69DFB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5898678" y="1713406"/>
            <a:ext cx="2731136" cy="204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09" y="5137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Case Study: Listening to them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583337" y="1593264"/>
            <a:ext cx="77493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Digital art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Major online retail company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Thought they wanted:</a:t>
            </a:r>
            <a:br>
              <a:rPr lang="en-GB" sz="2800" dirty="0">
                <a:latin typeface="Avenir Roman" panose="02000503020000020003" pitchFamily="2" charset="0"/>
              </a:rPr>
            </a:br>
            <a:r>
              <a:rPr lang="en-GB" sz="2800" dirty="0">
                <a:latin typeface="Avenir Roman" panose="02000503020000020003" pitchFamily="2" charset="0"/>
              </a:rPr>
              <a:t>staff volunteering; </a:t>
            </a:r>
            <a:br>
              <a:rPr lang="en-GB" sz="2800" dirty="0">
                <a:latin typeface="Avenir Roman" panose="02000503020000020003" pitchFamily="2" charset="0"/>
              </a:rPr>
            </a:br>
            <a:r>
              <a:rPr lang="en-GB" sz="2800" dirty="0">
                <a:latin typeface="Avenir Roman" panose="02000503020000020003" pitchFamily="2" charset="0"/>
              </a:rPr>
              <a:t>access to clients/customers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They actually wanted:  access to future employees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F0"/>
                </a:solidFill>
                <a:latin typeface="Avenir Roman" panose="02000503020000020003" pitchFamily="2" charset="0"/>
              </a:rPr>
              <a:t>Outcome = one positive partnership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venir Roman" panose="02000503020000020003" pitchFamily="2" charset="0"/>
            </a:endParaRPr>
          </a:p>
          <a:p>
            <a:pPr>
              <a:spcAft>
                <a:spcPts val="1200"/>
              </a:spcAft>
            </a:pPr>
            <a:endParaRPr lang="en-GB" sz="28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4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7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Mistake #5: Forgetting to build a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687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value of existing relationships…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06828" y="1830876"/>
            <a:ext cx="79153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GB" sz="2800" dirty="0">
              <a:latin typeface="Avenir Roman" panose="02000503020000020003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venir Roman" panose="02000503020000020003" pitchFamily="2" charset="0"/>
            </a:endParaRPr>
          </a:p>
          <a:p>
            <a:endParaRPr lang="en-GB" sz="2800" dirty="0">
              <a:latin typeface="Avenir Roman" panose="02000503020000020003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1C0D24-56F0-BB42-81F4-74EF07822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710554"/>
              </p:ext>
            </p:extLst>
          </p:nvPr>
        </p:nvGraphicFramePr>
        <p:xfrm>
          <a:off x="1389888" y="2212848"/>
          <a:ext cx="5870448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215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4441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meeting is just the start…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06828" y="1658785"/>
            <a:ext cx="79153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Can take 3 years to get success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They may want to test you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Staff engagement is crucial to maximising the fundraising income being generated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venir Roman" panose="02000503020000020003" pitchFamily="2" charset="0"/>
              </a:rPr>
              <a:t>Motivation is key to </a:t>
            </a:r>
            <a:r>
              <a:rPr lang="en-GB" sz="2800" u="sng" dirty="0">
                <a:latin typeface="Avenir Roman" panose="02000503020000020003" pitchFamily="2" charset="0"/>
              </a:rPr>
              <a:t>keep them coming back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venir Roman" panose="02000503020000020003" pitchFamily="2" charset="0"/>
            </a:endParaRPr>
          </a:p>
          <a:p>
            <a:endParaRPr lang="en-GB" sz="2800" dirty="0">
              <a:latin typeface="Avenir Roman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6E32D-5BCD-8046-AF53-0D6B2A77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28" y="4457270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7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0526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Your solution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310895" y="1448264"/>
            <a:ext cx="88331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700" b="1" dirty="0">
                <a:latin typeface="Avenir Roman" panose="02000503020000020003" pitchFamily="2" charset="0"/>
              </a:rPr>
              <a:t>Have a strong stewardship programme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latin typeface="Avenir Roman" panose="02000503020000020003" pitchFamily="2" charset="0"/>
              </a:rPr>
              <a:t>Report regularly – impacts/case studies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latin typeface="Avenir Roman" panose="02000503020000020003" pitchFamily="2" charset="0"/>
              </a:rPr>
              <a:t>Visit and motivate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latin typeface="Avenir Roman" panose="02000503020000020003" pitchFamily="2" charset="0"/>
              </a:rPr>
              <a:t>Involve staff at all levels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dirty="0">
                <a:latin typeface="Avenir Roman" panose="02000503020000020003" pitchFamily="2" charset="0"/>
              </a:rPr>
              <a:t>Promote on social media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700" b="1" dirty="0">
                <a:latin typeface="Avenir Roman" panose="02000503020000020003" pitchFamily="2" charset="0"/>
              </a:rPr>
              <a:t>You will grow and retain relationships far quicker than gaining new ones</a:t>
            </a:r>
          </a:p>
          <a:p>
            <a:endParaRPr lang="en-GB" sz="2700" dirty="0">
              <a:latin typeface="Avenir Roman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0CEFB-7408-FF4D-8181-53E1D24D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33" y="2456039"/>
            <a:ext cx="2707145" cy="18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9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96" y="212274"/>
            <a:ext cx="8492142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If you want more than a painted fence…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8E7DC-C7D5-084F-9A00-73EE139DD128}"/>
              </a:ext>
            </a:extLst>
          </p:cNvPr>
          <p:cNvSpPr/>
          <p:nvPr/>
        </p:nvSpPr>
        <p:spPr>
          <a:xfrm>
            <a:off x="496875" y="1190881"/>
            <a:ext cx="77336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 Roman" panose="02000503020000020003" pitchFamily="2" charset="0"/>
              </a:rPr>
              <a:t>Make sure you are fundraising-ready: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know what you can offer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get your board involved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get the right resource in place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 Roman" panose="02000503020000020003" pitchFamily="2" charset="0"/>
              </a:rPr>
              <a:t>Create an evidenced strategy for growth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 Roman" panose="02000503020000020003" pitchFamily="2" charset="0"/>
              </a:rPr>
              <a:t>Create a corporate fundraising policy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know what things cost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find meaningful volunteering opportunities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don’t be afraid to say no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 Roman" panose="02000503020000020003" pitchFamily="2" charset="0"/>
              </a:rPr>
              <a:t>Do your research – and listen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 Roman" panose="02000503020000020003" pitchFamily="2" charset="0"/>
              </a:rPr>
              <a:t>Look after your corporate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34137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973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Get in touch if we can help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728" y="1544638"/>
            <a:ext cx="561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Victoria Symes</a:t>
            </a:r>
          </a:p>
          <a:p>
            <a: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Director</a:t>
            </a:r>
          </a:p>
          <a:p>
            <a:r>
              <a:rPr lang="en-US" sz="2800" dirty="0" err="1">
                <a:latin typeface="Avenir Book" charset="0"/>
                <a:ea typeface="Avenir Book" charset="0"/>
                <a:cs typeface="Avenir Book" charset="0"/>
              </a:rPr>
              <a:t>victoria@impactfundraising.co.uk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1ECEF-D62F-4144-B1B9-451AE55E3CFE}"/>
              </a:ext>
            </a:extLst>
          </p:cNvPr>
          <p:cNvSpPr/>
          <p:nvPr/>
        </p:nvSpPr>
        <p:spPr>
          <a:xfrm>
            <a:off x="687728" y="3360520"/>
            <a:ext cx="561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Norma Young</a:t>
            </a:r>
          </a:p>
          <a:p>
            <a:r>
              <a:rPr lang="en-US" sz="28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Development Manager</a:t>
            </a:r>
          </a:p>
          <a:p>
            <a:r>
              <a:rPr lang="en-US" sz="2800" dirty="0" err="1">
                <a:latin typeface="Avenir Book" charset="0"/>
                <a:ea typeface="Avenir Book" charset="0"/>
                <a:cs typeface="Avenir Book" charset="0"/>
              </a:rPr>
              <a:t>norma@impactfundraising.co.uk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3906F-B0AD-B14D-B52D-6B851920E742}"/>
              </a:ext>
            </a:extLst>
          </p:cNvPr>
          <p:cNvSpPr txBox="1"/>
          <p:nvPr/>
        </p:nvSpPr>
        <p:spPr>
          <a:xfrm>
            <a:off x="687728" y="5672380"/>
            <a:ext cx="561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And come and find us for more information on the Institute of Fundraising North West</a:t>
            </a:r>
          </a:p>
        </p:txBody>
      </p:sp>
    </p:spTree>
    <p:extLst>
      <p:ext uri="{BB962C8B-B14F-4D97-AF65-F5344CB8AC3E}">
        <p14:creationId xmlns:p14="http://schemas.microsoft.com/office/powerpoint/2010/main" val="111784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973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Case Study:  Citizens Advice Manchester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1ECEF-D62F-4144-B1B9-451AE55E3CFE}"/>
              </a:ext>
            </a:extLst>
          </p:cNvPr>
          <p:cNvSpPr/>
          <p:nvPr/>
        </p:nvSpPr>
        <p:spPr>
          <a:xfrm>
            <a:off x="444500" y="2430621"/>
            <a:ext cx="561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Hayley Hughes, Business Development Manager</a:t>
            </a:r>
          </a:p>
        </p:txBody>
      </p:sp>
    </p:spTree>
    <p:extLst>
      <p:ext uri="{BB962C8B-B14F-4D97-AF65-F5344CB8AC3E}">
        <p14:creationId xmlns:p14="http://schemas.microsoft.com/office/powerpoint/2010/main" val="265359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About your corporate fundraising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3FBD6-85AD-5E4E-B188-A589506F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9" y="1394192"/>
            <a:ext cx="2806700" cy="289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518E0-320D-8F4B-80D3-1E73C401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1417638"/>
            <a:ext cx="3492500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36AE2F-8278-5C4F-9F42-73DA51C1D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447" y="4289792"/>
            <a:ext cx="39370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2C35A-4F12-F94E-9615-5BB459A28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857" y="245366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09" y="71073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Corporate fundraising opportunities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697309" y="2111293"/>
            <a:ext cx="774938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54% of charities raise up to £500,000 p/a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Consistent increase 12% p/a 2012-15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Wealth, expertise, profile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Trusts/statutory declining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>
              <a:latin typeface="Avenir Roman" panose="02000503020000020003" pitchFamily="2" charset="0"/>
            </a:endParaRPr>
          </a:p>
          <a:p>
            <a:pPr>
              <a:spcAft>
                <a:spcPts val="1200"/>
              </a:spcAft>
            </a:pPr>
            <a:r>
              <a:rPr lang="en-GB" sz="2600" dirty="0">
                <a:latin typeface="Avenir Roman" panose="02000503020000020003" pitchFamily="2" charset="0"/>
              </a:rPr>
              <a:t>(Sources:  DSC/</a:t>
            </a:r>
            <a:r>
              <a:rPr lang="en-GB" sz="2600" dirty="0" err="1">
                <a:latin typeface="Avenir Roman" panose="02000503020000020003" pitchFamily="2" charset="0"/>
              </a:rPr>
              <a:t>IoF</a:t>
            </a:r>
            <a:r>
              <a:rPr lang="en-GB" sz="2600" dirty="0">
                <a:latin typeface="Avenir Roman" panose="02000503020000020003" pitchFamily="2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>
              <a:latin typeface="Avenir Roman" panose="02000503020000020003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>
              <a:latin typeface="Avenir Roman" panose="02000503020000020003" pitchFamily="2" charset="0"/>
            </a:endParaRPr>
          </a:p>
          <a:p>
            <a:endParaRPr lang="en-GB" sz="26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09" y="315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Case Study: When corporate fundraising goes wrong!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EE5-44E4-5F4B-94E5-9D19ECCBE166}"/>
              </a:ext>
            </a:extLst>
          </p:cNvPr>
          <p:cNvSpPr txBox="1"/>
          <p:nvPr/>
        </p:nvSpPr>
        <p:spPr>
          <a:xfrm>
            <a:off x="507395" y="1846702"/>
            <a:ext cx="77493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Avenir Roman" panose="02000503020000020003" pitchFamily="2" charset="0"/>
              </a:rPr>
              <a:t>19 companies on board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Avenir Roman" panose="02000503020000020003" pitchFamily="2" charset="0"/>
              </a:rPr>
              <a:t>Chief Executive &amp; fundraiser v involved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Avenir Roman" panose="02000503020000020003" pitchFamily="2" charset="0"/>
              </a:rPr>
              <a:t>Generated £30,000 in cash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Avenir Roman" panose="02000503020000020003" pitchFamily="2" charset="0"/>
              </a:rPr>
              <a:t>Took approx.£27,000 of staff time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Avenir Roman" panose="02000503020000020003" pitchFamily="2" charset="0"/>
              </a:rPr>
              <a:t>Cost of equipment + lost venue hire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B0F0"/>
                </a:solidFill>
                <a:latin typeface="Avenir Roman" panose="02000503020000020003" pitchFamily="2" charset="0"/>
              </a:rPr>
              <a:t>Outcome = one highly painted fence!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500" dirty="0">
                <a:solidFill>
                  <a:srgbClr val="00B0F0"/>
                </a:solidFill>
                <a:latin typeface="Avenir Roman" panose="02000503020000020003" pitchFamily="2" charset="0"/>
              </a:rPr>
              <a:t>Started to involve volunteers in reading sessions and fundraisers instead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500" dirty="0">
              <a:latin typeface="Avenir Roman" panose="02000503020000020003" pitchFamily="2" charset="0"/>
            </a:endParaRPr>
          </a:p>
          <a:p>
            <a:pPr>
              <a:spcAft>
                <a:spcPts val="1200"/>
              </a:spcAft>
            </a:pPr>
            <a:endParaRPr lang="en-GB" sz="2500" dirty="0">
              <a:latin typeface="Avenir Roman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4B703-982C-504D-A7A7-5E212EA7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47" y="2212799"/>
            <a:ext cx="1971781" cy="23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7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Mistake #1: Not being ‘corporate fundraising-ready’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33" y="5869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Are you ready?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340B-10E1-4E42-BCB3-F4CBB50526E0}"/>
              </a:ext>
            </a:extLst>
          </p:cNvPr>
          <p:cNvSpPr txBox="1"/>
          <p:nvPr/>
        </p:nvSpPr>
        <p:spPr>
          <a:xfrm>
            <a:off x="434243" y="1919854"/>
            <a:ext cx="77493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600" b="1" dirty="0">
                <a:latin typeface="Avenir Roman" panose="02000503020000020003" pitchFamily="2" charset="0"/>
              </a:rPr>
              <a:t>Understand your charity’s USP and proposition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Have companies and their staff heard of you/care about you?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Can you offer meaningful volunteering?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Can you offer profile?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Do you hold events?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Avenir Roman" panose="02000503020000020003" pitchFamily="2" charset="0"/>
              </a:rPr>
              <a:t>Can you inspire and be credible?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>
              <a:latin typeface="Avenir Roman" panose="02000503020000020003" pitchFamily="2" charset="0"/>
            </a:endParaRPr>
          </a:p>
          <a:p>
            <a:pPr>
              <a:spcAft>
                <a:spcPts val="1200"/>
              </a:spcAft>
            </a:pPr>
            <a:endParaRPr lang="en-GB" sz="26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0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95" y="18460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Are you ready?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340B-10E1-4E42-BCB3-F4CBB50526E0}"/>
              </a:ext>
            </a:extLst>
          </p:cNvPr>
          <p:cNvSpPr txBox="1"/>
          <p:nvPr/>
        </p:nvSpPr>
        <p:spPr>
          <a:xfrm>
            <a:off x="507395" y="1169308"/>
            <a:ext cx="863660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GB" sz="2400" b="1" dirty="0">
                <a:latin typeface="Avenir Roman" panose="02000503020000020003" pitchFamily="2" charset="0"/>
              </a:rPr>
              <a:t>Get your board involved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Has the board got good contacts?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Are they prepared to get involved?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If a company wanted to meet or visit, would the board be available to attend?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GB" sz="2400" b="1" dirty="0">
                <a:latin typeface="Avenir Roman" panose="02000503020000020003" pitchFamily="2" charset="0"/>
              </a:rPr>
              <a:t>Have a plan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Avenir Roman" panose="02000503020000020003" pitchFamily="2" charset="0"/>
              </a:rPr>
              <a:t>Get the right resource in place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b="1" dirty="0">
                <a:latin typeface="Avenir Roman" panose="02000503020000020003" pitchFamily="2" charset="0"/>
              </a:rPr>
              <a:t>DON’T BE AFRAID TO PUT CORPORATE FUNDRAISING ON HOLD UNTIL YOU ARE READY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venir Roman" panose="02000503020000020003" pitchFamily="2" charset="0"/>
            </a:endParaRPr>
          </a:p>
          <a:p>
            <a:pPr>
              <a:spcAft>
                <a:spcPts val="1200"/>
              </a:spcAft>
            </a:pPr>
            <a:endParaRPr lang="en-GB" sz="24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3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7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Mistake #2: Not Being Realistic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9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8888</TotalTime>
  <Words>818</Words>
  <Application>Microsoft Office PowerPoint</Application>
  <PresentationFormat>On-screen Show (4:3)</PresentationFormat>
  <Paragraphs>171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Avenir Book</vt:lpstr>
      <vt:lpstr>Avenir Light</vt:lpstr>
      <vt:lpstr>Avenir Roman</vt:lpstr>
      <vt:lpstr>Calibri</vt:lpstr>
      <vt:lpstr>Times New Roman</vt:lpstr>
      <vt:lpstr>Wingdings</vt:lpstr>
      <vt:lpstr>Office Theme</vt:lpstr>
      <vt:lpstr>Chart</vt:lpstr>
      <vt:lpstr>  No More Painted Fences  Building Great Partnerships with Companies  9th May 2018</vt:lpstr>
      <vt:lpstr>About us</vt:lpstr>
      <vt:lpstr>About your corporate fundraising</vt:lpstr>
      <vt:lpstr>Corporate fundraising opportunities</vt:lpstr>
      <vt:lpstr>Case Study: When corporate fundraising goes wrong!</vt:lpstr>
      <vt:lpstr>Common Mistake #1: Not being ‘corporate fundraising-ready’</vt:lpstr>
      <vt:lpstr>Are you ready?</vt:lpstr>
      <vt:lpstr>Are you ready?</vt:lpstr>
      <vt:lpstr>Common Mistake #2: Not Being Realistic</vt:lpstr>
      <vt:lpstr>Regional picture</vt:lpstr>
      <vt:lpstr>Being realistic!</vt:lpstr>
      <vt:lpstr>Your solution</vt:lpstr>
      <vt:lpstr>Common Mistake #3: Not Costing Your Corporate Fundraising Activity</vt:lpstr>
      <vt:lpstr>Time and resource</vt:lpstr>
      <vt:lpstr>Typical ROI</vt:lpstr>
      <vt:lpstr>Your solution</vt:lpstr>
      <vt:lpstr>Common Mistake #4: Thinking Every Company Wants to Partner With You</vt:lpstr>
      <vt:lpstr>Understanding a business’s interests is vital</vt:lpstr>
      <vt:lpstr>For example</vt:lpstr>
      <vt:lpstr>Your solution</vt:lpstr>
      <vt:lpstr>Case Study: Listening to them</vt:lpstr>
      <vt:lpstr>Common Mistake #5: Forgetting to build a relationship</vt:lpstr>
      <vt:lpstr>The value of existing relationships…</vt:lpstr>
      <vt:lpstr>A meeting is just the start…</vt:lpstr>
      <vt:lpstr>Your solution</vt:lpstr>
      <vt:lpstr>If you want more than a painted fence…</vt:lpstr>
      <vt:lpstr>Get in touch if we can help </vt:lpstr>
      <vt:lpstr>Case Study:  Citizens Advice Manchester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YOUR BOARD INTO FUNDRAISING SUPERHEROES</dc:title>
  <dc:creator>Victoria Symes</dc:creator>
  <cp:lastModifiedBy>Helen Walker</cp:lastModifiedBy>
  <cp:revision>362</cp:revision>
  <cp:lastPrinted>2017-11-19T16:03:42Z</cp:lastPrinted>
  <dcterms:created xsi:type="dcterms:W3CDTF">2013-10-12T16:57:05Z</dcterms:created>
  <dcterms:modified xsi:type="dcterms:W3CDTF">2018-05-21T11:24:34Z</dcterms:modified>
</cp:coreProperties>
</file>