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394" r:id="rId2"/>
    <p:sldId id="395" r:id="rId3"/>
    <p:sldId id="414" r:id="rId4"/>
    <p:sldId id="396" r:id="rId5"/>
    <p:sldId id="397" r:id="rId6"/>
    <p:sldId id="409" r:id="rId7"/>
    <p:sldId id="410" r:id="rId8"/>
    <p:sldId id="412" r:id="rId9"/>
    <p:sldId id="413" r:id="rId10"/>
    <p:sldId id="408" r:id="rId11"/>
    <p:sldId id="418" r:id="rId12"/>
    <p:sldId id="419" r:id="rId13"/>
    <p:sldId id="402" r:id="rId14"/>
    <p:sldId id="420" r:id="rId15"/>
    <p:sldId id="404" r:id="rId16"/>
  </p:sldIdLst>
  <p:sldSz cx="9144000" cy="6858000" type="screen4x3"/>
  <p:notesSz cx="6797675" cy="9925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85767" autoAdjust="0"/>
  </p:normalViewPr>
  <p:slideViewPr>
    <p:cSldViewPr>
      <p:cViewPr>
        <p:scale>
          <a:sx n="75" d="100"/>
          <a:sy n="75" d="100"/>
        </p:scale>
        <p:origin x="-265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7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57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0F2EC3A-AEDB-4DB7-8E66-2040EB74B7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909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1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1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1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1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01A74C76-5CD6-4F87-BCCC-DF8B448B7B2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9779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1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ahoma" pitchFamily="34" charset="0"/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A74C76-5CD6-4F87-BCCC-DF8B448B7B2F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9875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11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12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ahoma" pitchFamily="34" charset="0"/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13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14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15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ahoma" pitchFamily="34" charset="0"/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2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3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4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5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ahoma" pitchFamily="34" charset="0"/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6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7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A74C76-5CD6-4F87-BCCC-DF8B448B7B2F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7676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07603-D654-4EF7-9837-1678682DD558}" type="slidenum">
              <a:rPr lang="en-GB" altLang="en-US" smtClean="0">
                <a:latin typeface="Tahoma" pitchFamily="34" charset="0"/>
              </a:rPr>
              <a:pPr/>
              <a:t>9</a:t>
            </a:fld>
            <a:endParaRPr lang="en-GB" altLang="en-US" dirty="0" smtClean="0"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ahoma" pitchFamily="34" charset="0"/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fld id="{BC7A6699-FD73-43BB-A273-C32F448657F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6119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4B57-F9B3-44BE-9F4D-FB791CDDC4E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94740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DA6A-1F86-4C76-9DE5-1B40A3C7CEA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65733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219200"/>
            <a:ext cx="36957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810000"/>
            <a:ext cx="36957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54CD2-E395-44FE-B75E-19F8DBFBBCA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841021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D721-1630-45BE-9F1C-3626F3D49F3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59991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82AA7-87A5-4FFD-BA40-36D78341CC7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209639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1146-2F88-4454-B16F-16D25971CAA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79824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B8AFB-4FDB-4C92-B701-0C0251970AA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8517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E3ED-F98C-457F-A48B-23D32D00A53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681244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DCAE-7357-42C8-A89A-F0C856692F8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37323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7F5D-4B90-4416-B1F0-2754E8F74FF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97312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6E37-CC71-4AA5-B965-790B55D4761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915402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6691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6691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87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6691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6D8A487A-D2EE-4A8F-A180-C331A88B513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031" name="Object 1031"/>
          <p:cNvGraphicFramePr>
            <a:graphicFrameLocks noChangeAspect="1"/>
          </p:cNvGraphicFramePr>
          <p:nvPr userDrawn="1"/>
        </p:nvGraphicFramePr>
        <p:xfrm>
          <a:off x="6659563" y="6092825"/>
          <a:ext cx="2292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hoto Editor Photo" r:id="rId16" imgW="3858164" imgH="923810" progId="MSPhotoEd.3">
                  <p:embed/>
                </p:oleObj>
              </mc:Choice>
              <mc:Fallback>
                <p:oleObj name="Photo Editor Photo" r:id="rId16" imgW="3858164" imgH="923810" progId="MSPhotoEd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6092825"/>
                        <a:ext cx="22923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linacre@careandrepair-manchester.org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763000" cy="762000"/>
          </a:xfrm>
        </p:spPr>
        <p:txBody>
          <a:bodyPr/>
          <a:lstStyle/>
          <a:p>
            <a:r>
              <a:rPr lang="en-GB" dirty="0" smtClean="0"/>
              <a:t>Working with hospitals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9754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+mn-lt"/>
              </a:rPr>
              <a:t>Janette Linacre, Executive Director</a:t>
            </a:r>
            <a:endParaRPr lang="en-GB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Support</a:t>
            </a:r>
            <a:endParaRPr lang="en-GB" dirty="0"/>
          </a:p>
        </p:txBody>
      </p:sp>
      <p:pic>
        <p:nvPicPr>
          <p:cNvPr id="3074" name="Picture 2" descr="O:\MANCHESTER SERVICES\H.R.S.T\Case Studies\2014-15\Ogunleye Paths\100_7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1604"/>
            <a:ext cx="286773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:\MANCHESTER SERVICES\H.R.S.T\Case Studies\2014-15\Ogunleye Paths\100_8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40" y="2132856"/>
            <a:ext cx="55384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Support</a:t>
            </a:r>
            <a:endParaRPr lang="en-GB" dirty="0"/>
          </a:p>
        </p:txBody>
      </p:sp>
      <p:pic>
        <p:nvPicPr>
          <p:cNvPr id="5" name="Picture 5" descr="P13 IM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2816"/>
            <a:ext cx="3816350" cy="34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13 IMG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70" y="1881820"/>
            <a:ext cx="388778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64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Support</a:t>
            </a:r>
            <a:endParaRPr lang="en-GB" dirty="0"/>
          </a:p>
        </p:txBody>
      </p:sp>
      <p:pic>
        <p:nvPicPr>
          <p:cNvPr id="7" name="Picture 5" descr="P14 IM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5" y="1844824"/>
            <a:ext cx="3889375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14 IMG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6" y="2132856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506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Caseworker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80728"/>
            <a:ext cx="7543800" cy="5267672"/>
          </a:xfrm>
        </p:spPr>
        <p:txBody>
          <a:bodyPr/>
          <a:lstStyle/>
          <a:p>
            <a:r>
              <a:rPr lang="en-GB" dirty="0" smtClean="0"/>
              <a:t>Home visiting, client led service</a:t>
            </a:r>
          </a:p>
          <a:p>
            <a:pPr lvl="1"/>
            <a:r>
              <a:rPr lang="en-GB" dirty="0" smtClean="0"/>
              <a:t>Bereavement support</a:t>
            </a:r>
            <a:endParaRPr lang="en-GB" dirty="0"/>
          </a:p>
          <a:p>
            <a:pPr lvl="1"/>
            <a:r>
              <a:rPr lang="en-GB" dirty="0" smtClean="0"/>
              <a:t>Income maximisation</a:t>
            </a:r>
          </a:p>
          <a:p>
            <a:pPr lvl="1"/>
            <a:r>
              <a:rPr lang="en-GB" dirty="0" smtClean="0"/>
              <a:t>Housing options</a:t>
            </a:r>
          </a:p>
          <a:p>
            <a:pPr lvl="1"/>
            <a:r>
              <a:rPr lang="en-GB" dirty="0" smtClean="0"/>
              <a:t>Reduce social isolation</a:t>
            </a:r>
          </a:p>
          <a:p>
            <a:pPr lvl="1"/>
            <a:r>
              <a:rPr lang="en-GB" dirty="0" smtClean="0"/>
              <a:t>Introducing appropriate community services to promote independence</a:t>
            </a:r>
          </a:p>
          <a:p>
            <a:pPr lvl="1"/>
            <a:r>
              <a:rPr lang="en-GB" dirty="0" smtClean="0"/>
              <a:t>One off emergency cleaning/decluttering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Enhanced service in North (including </a:t>
            </a:r>
            <a:r>
              <a:rPr lang="en-GB" b="1" dirty="0" smtClean="0">
                <a:solidFill>
                  <a:srgbClr val="FF0000"/>
                </a:solidFill>
              </a:rPr>
              <a:t>welfare </a:t>
            </a:r>
            <a:r>
              <a:rPr lang="en-GB" b="1" dirty="0" smtClean="0">
                <a:solidFill>
                  <a:srgbClr val="FF0000"/>
                </a:solidFill>
              </a:rPr>
              <a:t>grant) 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Additional annualised income last year </a:t>
            </a:r>
            <a:r>
              <a:rPr lang="en-GB" b="1" dirty="0" smtClean="0"/>
              <a:t>£1,344,700</a:t>
            </a:r>
          </a:p>
          <a:p>
            <a:pPr lvl="1" indent="-342900"/>
            <a:r>
              <a:rPr lang="en-GB" dirty="0" smtClean="0"/>
              <a:t>Improved diet, warmer home, improved access to social activities</a:t>
            </a:r>
            <a:endParaRPr lang="en-GB" dirty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198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Hints and 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4744"/>
            <a:ext cx="7543800" cy="5123656"/>
          </a:xfrm>
        </p:spPr>
        <p:txBody>
          <a:bodyPr/>
          <a:lstStyle/>
          <a:p>
            <a:pPr lvl="1"/>
            <a:r>
              <a:rPr lang="en-GB" dirty="0" smtClean="0"/>
              <a:t>Find an ally who “gets it”</a:t>
            </a:r>
            <a:endParaRPr lang="en-GB" dirty="0"/>
          </a:p>
          <a:p>
            <a:pPr lvl="1"/>
            <a:r>
              <a:rPr lang="en-GB" dirty="0" smtClean="0"/>
              <a:t>Don’t let information sharing be an insurmountable barrier</a:t>
            </a:r>
          </a:p>
          <a:p>
            <a:pPr lvl="1"/>
            <a:r>
              <a:rPr lang="en-GB" dirty="0" smtClean="0"/>
              <a:t>Make friends with IT/Business </a:t>
            </a:r>
            <a:r>
              <a:rPr lang="en-GB" dirty="0" smtClean="0"/>
              <a:t>Intelligence</a:t>
            </a:r>
            <a:endParaRPr lang="en-GB" dirty="0" smtClean="0"/>
          </a:p>
          <a:p>
            <a:pPr lvl="1"/>
            <a:r>
              <a:rPr lang="en-GB" dirty="0" smtClean="0"/>
              <a:t>If you are asked if you can do something say “yes” and then work out how to do it</a:t>
            </a:r>
          </a:p>
          <a:p>
            <a:pPr lvl="1"/>
            <a:r>
              <a:rPr lang="en-GB" dirty="0" smtClean="0"/>
              <a:t>Demonstrate that you have robust policies, </a:t>
            </a:r>
            <a:r>
              <a:rPr lang="en-GB" dirty="0"/>
              <a:t>p</a:t>
            </a:r>
            <a:r>
              <a:rPr lang="en-GB" dirty="0" smtClean="0"/>
              <a:t>rocedures and data capture systems</a:t>
            </a:r>
          </a:p>
          <a:p>
            <a:pPr lvl="1"/>
            <a:r>
              <a:rPr lang="en-GB" dirty="0" smtClean="0"/>
              <a:t>Try to build relationships of mutual trust with commissioners and referrers</a:t>
            </a:r>
          </a:p>
          <a:p>
            <a:pPr lvl="1"/>
            <a:r>
              <a:rPr lang="en-GB" dirty="0" smtClean="0"/>
              <a:t>Let the NHS be pleasantly surprised by how quickly you can mobilise</a:t>
            </a:r>
          </a:p>
          <a:p>
            <a:pPr lvl="1"/>
            <a:r>
              <a:rPr lang="en-GB" dirty="0" smtClean="0"/>
              <a:t>Stay true to your mission/values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000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1371600" lvl="3" indent="0">
              <a:buNone/>
            </a:pPr>
            <a:r>
              <a:rPr lang="en-GB" dirty="0" smtClean="0"/>
              <a:t>Thank you for listening</a:t>
            </a:r>
          </a:p>
          <a:p>
            <a:pPr marL="1371600" lvl="3" indent="0">
              <a:buNone/>
            </a:pPr>
            <a:endParaRPr lang="en-GB" dirty="0"/>
          </a:p>
          <a:p>
            <a:pPr marL="1371600" lvl="3" indent="0">
              <a:buNone/>
            </a:pPr>
            <a:r>
              <a:rPr lang="en-GB" dirty="0" smtClean="0"/>
              <a:t>Janette Linacre</a:t>
            </a:r>
          </a:p>
          <a:p>
            <a:pPr marL="1371600" lvl="3" indent="0">
              <a:buNone/>
            </a:pPr>
            <a:r>
              <a:rPr lang="en-GB" dirty="0" smtClean="0">
                <a:hlinkClick r:id="rId3"/>
              </a:rPr>
              <a:t>jlinacre@careandrepair-manchester.org.uk</a:t>
            </a:r>
            <a:endParaRPr lang="en-GB" dirty="0" smtClean="0"/>
          </a:p>
          <a:p>
            <a:pPr marL="1371600" lvl="3" indent="0">
              <a:buNone/>
            </a:pPr>
            <a:r>
              <a:rPr lang="en-GB" dirty="0" smtClean="0"/>
              <a:t>www.careandrepair-manchester.org.uk</a:t>
            </a:r>
          </a:p>
          <a:p>
            <a:pPr marL="1371600" lvl="3" indent="0">
              <a:buNone/>
            </a:pPr>
            <a:r>
              <a:rPr lang="en-GB" dirty="0" smtClean="0"/>
              <a:t>0161 872 5500</a:t>
            </a:r>
          </a:p>
          <a:p>
            <a:pPr marL="1371600" lvl="3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84171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Home Improvement Agency (HIA)?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Non medical, low level, housing related support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Person centred, holistic approach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Promoting independence, choice and wellbeing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Helping to make sure homes are warm, safe, secure and adapted to the resident’s needs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Facilitating hospital discharge and preventing readmission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8630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Manchester Care &amp; Repair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Independent HIA, founded in 1991, Registered Charity</a:t>
            </a:r>
          </a:p>
          <a:p>
            <a:r>
              <a:rPr lang="en-GB" dirty="0" smtClean="0"/>
              <a:t>Range of </a:t>
            </a:r>
            <a:r>
              <a:rPr lang="en-GB" b="1" u="sng" dirty="0" smtClean="0"/>
              <a:t>free</a:t>
            </a:r>
            <a:r>
              <a:rPr lang="en-GB" dirty="0" smtClean="0"/>
              <a:t> services for over 60’s</a:t>
            </a:r>
          </a:p>
          <a:p>
            <a:pPr lvl="1"/>
            <a:r>
              <a:rPr lang="en-GB" dirty="0" smtClean="0"/>
              <a:t>Home from Hospital follow up</a:t>
            </a:r>
          </a:p>
          <a:p>
            <a:pPr lvl="1"/>
            <a:r>
              <a:rPr lang="en-GB" dirty="0" smtClean="0"/>
              <a:t>Hospital discharge support</a:t>
            </a:r>
          </a:p>
          <a:p>
            <a:pPr lvl="1"/>
            <a:r>
              <a:rPr lang="en-GB" dirty="0" smtClean="0"/>
              <a:t>Handyperson/falls prevention </a:t>
            </a:r>
            <a:r>
              <a:rPr lang="en-GB" b="1" dirty="0" smtClean="0">
                <a:solidFill>
                  <a:srgbClr val="FF0000"/>
                </a:solidFill>
              </a:rPr>
              <a:t>(including child accident prevention in North CCG patch)</a:t>
            </a:r>
          </a:p>
          <a:p>
            <a:pPr lvl="1"/>
            <a:r>
              <a:rPr lang="en-GB" dirty="0" smtClean="0"/>
              <a:t>Technical support with repairs and adaptations</a:t>
            </a:r>
          </a:p>
          <a:p>
            <a:pPr lvl="1"/>
            <a:r>
              <a:rPr lang="en-GB" dirty="0" smtClean="0"/>
              <a:t>Home visiting caseworker service</a:t>
            </a:r>
          </a:p>
          <a:p>
            <a:r>
              <a:rPr lang="en-GB" dirty="0" smtClean="0"/>
              <a:t>Funded by MCC Strategic Housing, MHCC and various charitable trusts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743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Home from Hospital (since October 2012)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Follow up call to all over 60’s discharged after hospital stay or A&amp;E visit (NMGH, MRI and UHSM)</a:t>
            </a:r>
          </a:p>
          <a:p>
            <a:r>
              <a:rPr lang="en-GB" dirty="0" smtClean="0"/>
              <a:t>Check that the patient is doing OK </a:t>
            </a:r>
          </a:p>
          <a:p>
            <a:r>
              <a:rPr lang="en-GB" dirty="0" smtClean="0"/>
              <a:t>Explain the range of services MC&amp;R can offer</a:t>
            </a:r>
          </a:p>
          <a:p>
            <a:r>
              <a:rPr lang="en-GB" dirty="0" smtClean="0"/>
              <a:t>Take a referral or send information leaflet</a:t>
            </a:r>
          </a:p>
          <a:p>
            <a:r>
              <a:rPr lang="en-GB" dirty="0" smtClean="0"/>
              <a:t>Staff have honorary contracts/secondments and </a:t>
            </a:r>
            <a:r>
              <a:rPr lang="en-GB" dirty="0" smtClean="0"/>
              <a:t>follow </a:t>
            </a:r>
            <a:r>
              <a:rPr lang="en-GB" dirty="0" smtClean="0"/>
              <a:t>up calls </a:t>
            </a:r>
            <a:r>
              <a:rPr lang="en-GB" dirty="0" smtClean="0"/>
              <a:t>are made </a:t>
            </a:r>
            <a:r>
              <a:rPr lang="en-GB" dirty="0" smtClean="0"/>
              <a:t>from NMGH, MRI and UHSM sites.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smtClean="0"/>
              <a:t>2016-17 20,516 patients called, 11,608 contacted, 1,127 accepted service</a:t>
            </a:r>
          </a:p>
          <a:p>
            <a:r>
              <a:rPr lang="en-GB" dirty="0" smtClean="0"/>
              <a:t>Over 60’s 30 day readmission rates monitored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25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Discharge Support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2" descr="O:\MANCHESTER SERVICES\HOME FROM HOSPITAL\NMGH\Publicity\IMG_5846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/>
          <a:stretch>
            <a:fillRect/>
          </a:stretch>
        </p:blipFill>
        <p:spPr bwMode="auto">
          <a:xfrm>
            <a:off x="4860032" y="1794258"/>
            <a:ext cx="3187298" cy="22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1124744"/>
            <a:ext cx="3187297" cy="194421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000" b="-1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683568" y="4005064"/>
            <a:ext cx="3312368" cy="181061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83568" y="3218513"/>
            <a:ext cx="3187297" cy="420973"/>
            <a:chOff x="41414" y="1800201"/>
            <a:chExt cx="2774517" cy="420973"/>
          </a:xfrm>
        </p:grpSpPr>
        <p:sp>
          <p:nvSpPr>
            <p:cNvPr id="9" name="Rectangle 8"/>
            <p:cNvSpPr/>
            <p:nvPr/>
          </p:nvSpPr>
          <p:spPr>
            <a:xfrm>
              <a:off x="41414" y="1800201"/>
              <a:ext cx="2774517" cy="4209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1414" y="1800201"/>
              <a:ext cx="2774517" cy="420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GB" sz="2200" kern="1200" dirty="0"/>
                <a:t>Since </a:t>
              </a:r>
              <a:r>
                <a:rPr lang="en-GB" sz="2200" kern="1200" dirty="0" smtClean="0"/>
                <a:t> April 2013</a:t>
              </a:r>
              <a:endParaRPr lang="en-GB" sz="22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7564" y="5949280"/>
            <a:ext cx="3384376" cy="493645"/>
            <a:chOff x="41414" y="1800201"/>
            <a:chExt cx="2774517" cy="420973"/>
          </a:xfrm>
        </p:grpSpPr>
        <p:sp>
          <p:nvSpPr>
            <p:cNvPr id="15" name="Rectangle 14"/>
            <p:cNvSpPr/>
            <p:nvPr/>
          </p:nvSpPr>
          <p:spPr>
            <a:xfrm>
              <a:off x="41414" y="1800201"/>
              <a:ext cx="2774517" cy="4209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1414" y="1800201"/>
              <a:ext cx="2774517" cy="420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GB" sz="2200" kern="1200" dirty="0" smtClean="0"/>
                <a:t>Recommissioned 1</a:t>
              </a:r>
              <a:r>
                <a:rPr lang="en-GB" sz="2200" kern="1200" baseline="30000" dirty="0" smtClean="0"/>
                <a:t>st</a:t>
              </a:r>
              <a:r>
                <a:rPr lang="en-GB" sz="2200" kern="1200" dirty="0" smtClean="0"/>
                <a:t> Oct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474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Discharge Support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North Manchester General Hospital (since April 2013)</a:t>
            </a:r>
          </a:p>
          <a:p>
            <a:r>
              <a:rPr lang="en-GB" dirty="0" smtClean="0"/>
              <a:t>7 day working </a:t>
            </a:r>
            <a:r>
              <a:rPr lang="en-GB" dirty="0" smtClean="0"/>
              <a:t>12.00 </a:t>
            </a:r>
            <a:r>
              <a:rPr lang="en-GB" dirty="0" smtClean="0"/>
              <a:t>– </a:t>
            </a:r>
            <a:r>
              <a:rPr lang="en-GB" dirty="0" smtClean="0"/>
              <a:t>20.30</a:t>
            </a:r>
            <a:endParaRPr lang="en-GB" dirty="0" smtClean="0"/>
          </a:p>
          <a:p>
            <a:r>
              <a:rPr lang="en-GB" dirty="0" smtClean="0"/>
              <a:t>Personalised discharge support for vulnerable or isolated patients</a:t>
            </a:r>
          </a:p>
          <a:p>
            <a:pPr lvl="1"/>
            <a:r>
              <a:rPr lang="en-GB" dirty="0" smtClean="0"/>
              <a:t>Escorted home and settled in</a:t>
            </a:r>
          </a:p>
          <a:p>
            <a:pPr lvl="1"/>
            <a:r>
              <a:rPr lang="en-GB" dirty="0" smtClean="0"/>
              <a:t>Check the home is safe and warm</a:t>
            </a:r>
          </a:p>
          <a:p>
            <a:pPr lvl="1"/>
            <a:r>
              <a:rPr lang="en-GB" dirty="0" smtClean="0"/>
              <a:t>Small practical tasks</a:t>
            </a:r>
          </a:p>
          <a:p>
            <a:pPr lvl="1"/>
            <a:r>
              <a:rPr lang="en-GB" dirty="0" smtClean="0"/>
              <a:t>Onward referral and telephone follow up</a:t>
            </a:r>
            <a:endParaRPr lang="en-GB" dirty="0"/>
          </a:p>
          <a:p>
            <a:r>
              <a:rPr lang="en-GB" dirty="0" smtClean="0"/>
              <a:t>1,692 patients supported in </a:t>
            </a:r>
            <a:r>
              <a:rPr lang="en-GB" dirty="0" smtClean="0"/>
              <a:t>2016-17 at NMGH</a:t>
            </a:r>
            <a:endParaRPr lang="en-GB" dirty="0" smtClean="0"/>
          </a:p>
          <a:p>
            <a:r>
              <a:rPr lang="en-GB" dirty="0" smtClean="0"/>
              <a:t>6 month pilot at MRI </a:t>
            </a:r>
            <a:r>
              <a:rPr lang="en-GB" dirty="0" smtClean="0"/>
              <a:t>Oct16 </a:t>
            </a:r>
            <a:r>
              <a:rPr lang="en-GB" dirty="0" smtClean="0"/>
              <a:t>– </a:t>
            </a:r>
            <a:r>
              <a:rPr lang="en-GB" dirty="0" smtClean="0"/>
              <a:t>Mar17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409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Handyperson/Falls Prevention (since August 2012)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access – no means test, cross tenure</a:t>
            </a:r>
          </a:p>
          <a:p>
            <a:r>
              <a:rPr lang="en-GB" dirty="0" smtClean="0"/>
              <a:t>Comprehensive home assessment at initial visit</a:t>
            </a:r>
          </a:p>
          <a:p>
            <a:pPr lvl="1"/>
            <a:r>
              <a:rPr lang="en-GB" dirty="0" smtClean="0"/>
              <a:t>Safety, security, disrepair, energy efficiency</a:t>
            </a:r>
          </a:p>
          <a:p>
            <a:r>
              <a:rPr lang="en-GB" dirty="0" smtClean="0"/>
              <a:t>Installation of </a:t>
            </a:r>
            <a:r>
              <a:rPr lang="en-GB" b="1" dirty="0" smtClean="0"/>
              <a:t>free</a:t>
            </a:r>
            <a:r>
              <a:rPr lang="en-GB" dirty="0" smtClean="0"/>
              <a:t> falls prevention equipment</a:t>
            </a:r>
          </a:p>
          <a:p>
            <a:r>
              <a:rPr lang="en-GB" dirty="0" smtClean="0"/>
              <a:t>Onward referral for technical or caseworker support</a:t>
            </a:r>
          </a:p>
          <a:p>
            <a:r>
              <a:rPr lang="en-GB" dirty="0"/>
              <a:t>Small repairs and </a:t>
            </a:r>
            <a:r>
              <a:rPr lang="en-GB" dirty="0" smtClean="0"/>
              <a:t>works to facilitate hospital discharge</a:t>
            </a:r>
            <a:endParaRPr lang="en-GB" dirty="0"/>
          </a:p>
          <a:p>
            <a:r>
              <a:rPr lang="en-GB" dirty="0" smtClean="0"/>
              <a:t>7070 jobs/visits in 2016-17 (30% minor adaptations, hospital discharge)</a:t>
            </a:r>
          </a:p>
          <a:p>
            <a:r>
              <a:rPr lang="en-GB" dirty="0" smtClean="0"/>
              <a:t>DCLG financial benefit tool results for 2016-17</a:t>
            </a:r>
          </a:p>
          <a:p>
            <a:pPr lvl="1"/>
            <a:r>
              <a:rPr lang="en-GB" dirty="0" smtClean="0"/>
              <a:t>114 falls prevented, £1 saves £1.36</a:t>
            </a:r>
          </a:p>
          <a:p>
            <a:endParaRPr lang="en-GB" dirty="0" smtClean="0"/>
          </a:p>
          <a:p>
            <a:endParaRPr lang="en-GB" dirty="0" smtClean="0"/>
          </a:p>
          <a:p>
            <a:pPr marL="40005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79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Promotion Materials and Events\All Photos and Logos\2012 Promotional Images\IMG_4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1"/>
            <a:ext cx="371833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Promotion Materials and Events\All Photos and Logos\2012 Promotional Images\IMG_4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72095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21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4744"/>
            <a:ext cx="7543800" cy="5123656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Survey property</a:t>
            </a:r>
          </a:p>
          <a:p>
            <a:pPr eaLnBrk="1" hangingPunct="1"/>
            <a:r>
              <a:rPr lang="en-GB" altLang="en-US" sz="2400" dirty="0"/>
              <a:t>Draw up Schedule of Works</a:t>
            </a:r>
          </a:p>
          <a:p>
            <a:pPr eaLnBrk="1" hangingPunct="1"/>
            <a:r>
              <a:rPr lang="en-GB" altLang="en-US" sz="2400" dirty="0"/>
              <a:t>Obtain competitive quotes from approved contractors</a:t>
            </a:r>
          </a:p>
          <a:p>
            <a:pPr eaLnBrk="1" hangingPunct="1"/>
            <a:r>
              <a:rPr lang="en-GB" altLang="en-US" sz="2400" dirty="0" smtClean="0"/>
              <a:t>Engage the selected </a:t>
            </a:r>
            <a:r>
              <a:rPr lang="en-GB" altLang="en-US" sz="2400" dirty="0"/>
              <a:t>contractor</a:t>
            </a:r>
          </a:p>
          <a:p>
            <a:pPr eaLnBrk="1" hangingPunct="1"/>
            <a:r>
              <a:rPr lang="en-GB" altLang="en-US" sz="2400" dirty="0"/>
              <a:t>Supervise works on site</a:t>
            </a:r>
          </a:p>
          <a:p>
            <a:pPr eaLnBrk="1" hangingPunct="1"/>
            <a:r>
              <a:rPr lang="en-GB" altLang="en-US" sz="2400" dirty="0"/>
              <a:t>Final inspection and sign </a:t>
            </a:r>
            <a:r>
              <a:rPr lang="en-GB" altLang="en-US" sz="2400" dirty="0" smtClean="0"/>
              <a:t>off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Maintain a list of robustly vetted contractors for clients wishing to proceed independently but avoid cowboy builders</a:t>
            </a:r>
          </a:p>
          <a:p>
            <a:pPr eaLnBrk="1" hangingPunct="1"/>
            <a:r>
              <a:rPr lang="en-GB" altLang="en-US" sz="2400" dirty="0" smtClean="0"/>
              <a:t>Delivery of emergency heating repairs/boiler replacements funded from a variety of sources including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North CCG welfare grant</a:t>
            </a:r>
            <a:endParaRPr lang="en-GB" altLang="en-US" sz="24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475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ng Bad News">
  <a:themeElements>
    <a:clrScheme name="Communicating Bad New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mmunicating Bad News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municating Bad New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Settings\Administrator\My Documents\Communicating Bad News.ppt</Template>
  <TotalTime>7862</TotalTime>
  <Words>595</Words>
  <Application>Microsoft Office PowerPoint</Application>
  <PresentationFormat>On-screen Show (4:3)</PresentationFormat>
  <Paragraphs>123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Communicating Bad News</vt:lpstr>
      <vt:lpstr>Photo Editor Photo</vt:lpstr>
      <vt:lpstr>Working with hospitals</vt:lpstr>
      <vt:lpstr>What is a Home Improvement Agency (HIA)?</vt:lpstr>
      <vt:lpstr>Manchester Care &amp; Repair</vt:lpstr>
      <vt:lpstr>Home from Hospital (since October 2012) </vt:lpstr>
      <vt:lpstr>Discharge Support Service</vt:lpstr>
      <vt:lpstr>Discharge Support Service</vt:lpstr>
      <vt:lpstr>Handyperson/Falls Prevention (since August 2012)</vt:lpstr>
      <vt:lpstr>PowerPoint Presentation</vt:lpstr>
      <vt:lpstr>Technical Support</vt:lpstr>
      <vt:lpstr>Technical Support</vt:lpstr>
      <vt:lpstr>Technical Support</vt:lpstr>
      <vt:lpstr>Technical Support</vt:lpstr>
      <vt:lpstr>Caseworker Support</vt:lpstr>
      <vt:lpstr>Hints and tips</vt:lpstr>
      <vt:lpstr>PowerPoint Presentation</vt:lpstr>
    </vt:vector>
  </TitlesOfParts>
  <Company>care and repair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adams</dc:creator>
  <cp:lastModifiedBy>Janette Linacre</cp:lastModifiedBy>
  <cp:revision>166</cp:revision>
  <dcterms:created xsi:type="dcterms:W3CDTF">2004-07-09T15:43:38Z</dcterms:created>
  <dcterms:modified xsi:type="dcterms:W3CDTF">2018-01-22T12:30:44Z</dcterms:modified>
</cp:coreProperties>
</file>