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620" r:id="rId2"/>
    <p:sldId id="659" r:id="rId3"/>
    <p:sldId id="829" r:id="rId4"/>
    <p:sldId id="830" r:id="rId5"/>
    <p:sldId id="891" r:id="rId6"/>
    <p:sldId id="890" r:id="rId7"/>
    <p:sldId id="777" r:id="rId8"/>
    <p:sldId id="811" r:id="rId9"/>
    <p:sldId id="892" r:id="rId10"/>
    <p:sldId id="860" r:id="rId11"/>
    <p:sldId id="867" r:id="rId12"/>
  </p:sldIdLst>
  <p:sldSz cx="12192000" cy="6858000"/>
  <p:notesSz cx="6797675" cy="9926638"/>
  <p:defaultTextStyle>
    <a:defPPr>
      <a:defRPr lang="en-US"/>
    </a:defPPr>
    <a:lvl1pPr marL="0" algn="l" defTabSz="9141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61" algn="l" defTabSz="9141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21" algn="l" defTabSz="9141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83" algn="l" defTabSz="9141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43" algn="l" defTabSz="9141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04" algn="l" defTabSz="9141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64" algn="l" defTabSz="9141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27" algn="l" defTabSz="9141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87" algn="l" defTabSz="9141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C5F"/>
    <a:srgbClr val="0E91EE"/>
    <a:srgbClr val="108EE9"/>
    <a:srgbClr val="118CE7"/>
    <a:srgbClr val="2B2B2B"/>
    <a:srgbClr val="006C3C"/>
    <a:srgbClr val="595959"/>
    <a:srgbClr val="262626"/>
    <a:srgbClr val="191919"/>
    <a:srgbClr val="9B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3780" autoAdjust="0"/>
    <p:restoredTop sz="93939" autoAdjust="0"/>
  </p:normalViewPr>
  <p:slideViewPr>
    <p:cSldViewPr snapToGrid="0" snapToObjects="1">
      <p:cViewPr>
        <p:scale>
          <a:sx n="66" d="100"/>
          <a:sy n="66" d="100"/>
        </p:scale>
        <p:origin x="-144" y="-1038"/>
      </p:cViewPr>
      <p:guideLst>
        <p:guide orient="horz"/>
        <p:guide pos="3840"/>
      </p:guideLst>
    </p:cSldViewPr>
  </p:slideViewPr>
  <p:outlineViewPr>
    <p:cViewPr>
      <p:scale>
        <a:sx n="33" d="100"/>
        <a:sy n="33" d="100"/>
      </p:scale>
      <p:origin x="0" y="132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954" y="-84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1A594-041B-449E-89BC-5A6CB1F5A9AB}" type="datetimeFigureOut">
              <a:rPr lang="id-ID" smtClean="0">
                <a:latin typeface="Arial"/>
              </a:rPr>
              <a:t>27/02/2017</a:t>
            </a:fld>
            <a:endParaRPr lang="id-ID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DDC53-01B7-4E0F-8BE2-02DC8C672187}" type="slidenum">
              <a:rPr lang="id-ID" smtClean="0">
                <a:latin typeface="Arial"/>
              </a:rPr>
              <a:t>‹#›</a:t>
            </a:fld>
            <a:endParaRPr lang="id-ID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1936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3E3CCC32-3486-46B1-A8B7-921064D8D59D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74D1495A-DD81-44F4-9F54-1F39867BF2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919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21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061" algn="l" defTabSz="914121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121" algn="l" defTabSz="914121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183" algn="l" defTabSz="914121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243" algn="l" defTabSz="914121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5304" algn="l" defTabSz="9141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64" algn="l" defTabSz="9141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27" algn="l" defTabSz="9141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87" algn="l" defTabSz="9141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14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14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Each IDA will be bespoke to each RP, adapted to the size,</a:t>
            </a:r>
            <a:r>
              <a:rPr lang="en-GB" baseline="0" dirty="0" smtClean="0"/>
              <a:t> structure, risk profile of the RP</a:t>
            </a:r>
            <a:r>
              <a:rPr lang="en-GB" dirty="0" smtClean="0"/>
              <a:t>;</a:t>
            </a:r>
          </a:p>
          <a:p>
            <a:r>
              <a:rPr lang="en-GB" dirty="0" smtClean="0"/>
              <a:t>Normally 6 weeks notice, but can be at short notice if concerns have been</a:t>
            </a:r>
            <a:r>
              <a:rPr lang="en-GB" baseline="0" dirty="0" smtClean="0"/>
              <a:t> </a:t>
            </a:r>
            <a:r>
              <a:rPr lang="en-GB" dirty="0" smtClean="0"/>
              <a:t>identified;</a:t>
            </a:r>
          </a:p>
          <a:p>
            <a:r>
              <a:rPr lang="en-GB" dirty="0" smtClean="0"/>
              <a:t>Mixture of desktop research and site visits;</a:t>
            </a:r>
          </a:p>
          <a:p>
            <a:r>
              <a:rPr lang="en-GB" dirty="0" smtClean="0"/>
              <a:t>Carried</a:t>
            </a:r>
            <a:r>
              <a:rPr lang="en-GB" baseline="0" dirty="0" smtClean="0"/>
              <a:t> out by a small team, l</a:t>
            </a:r>
            <a:r>
              <a:rPr lang="en-GB" dirty="0" smtClean="0"/>
              <a:t>ed by a senior HCA staff member – usually includes the usual HCA contact</a:t>
            </a:r>
            <a:r>
              <a:rPr lang="en-GB" baseline="0" dirty="0" smtClean="0"/>
              <a:t> for the RP for consistency</a:t>
            </a:r>
            <a:r>
              <a:rPr lang="en-GB" dirty="0" smtClean="0"/>
              <a:t>;</a:t>
            </a:r>
          </a:p>
          <a:p>
            <a:endParaRPr lang="en-GB" dirty="0" smtClean="0"/>
          </a:p>
          <a:p>
            <a:r>
              <a:rPr lang="en-GB" dirty="0" smtClean="0"/>
              <a:t>Purpose of stage 1 – checking to ensure key decisions</a:t>
            </a:r>
            <a:r>
              <a:rPr lang="en-GB" baseline="0" dirty="0" smtClean="0"/>
              <a:t> are robustly discussed and challenged, debate should be suitable reflected in the meeting minutes.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Normally given 2 weeks to submit the data requested – </a:t>
            </a:r>
            <a:r>
              <a:rPr lang="en-GB" b="1" dirty="0" smtClean="0"/>
              <a:t>must submit within the set deadline</a:t>
            </a:r>
            <a:r>
              <a:rPr lang="en-GB" b="0" dirty="0" smtClean="0"/>
              <a:t>. A missed</a:t>
            </a:r>
            <a:r>
              <a:rPr lang="en-GB" b="0" baseline="0" dirty="0" smtClean="0"/>
              <a:t> deadline is an indication of a breach of the Governance &amp; Financial Viability Standard</a:t>
            </a:r>
            <a:r>
              <a:rPr lang="en-GB" b="0" dirty="0" smtClean="0"/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Document list issued will include an</a:t>
            </a:r>
            <a:r>
              <a:rPr lang="en-GB" baseline="0" dirty="0" smtClean="0"/>
              <a:t> explanation of why the information is being requested, and which regulatory standard the request relates to;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Documents requested are those RPs are expected to already have, the two week period is for collating and checking for consistency;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If it helps to demonstrate compliance with the relevant standard, provide additional supporting reports, provide a summarised overview and reference appropriate sections; 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Further request may be clarification emails or for further</a:t>
            </a:r>
            <a:r>
              <a:rPr lang="en-GB" baseline="0" dirty="0" smtClean="0"/>
              <a:t> reports.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Most frequent question by the HCA will be – How do the Board know… - quality of Board papers and minutes is critical.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Purpose of stage 2 –</a:t>
            </a:r>
            <a:r>
              <a:rPr lang="en-GB" baseline="0" dirty="0" smtClean="0"/>
              <a:t> assess the quality of decision making, is there a good understanding of the RP’s strategy, associated risks?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re</a:t>
            </a:r>
            <a:r>
              <a:rPr lang="en-GB" baseline="0" dirty="0" smtClean="0"/>
              <a:t> interviews with Board members, it is expected that members of the Exec Team are not present.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51A85-882D-4A79-AA35-6F32BD17859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369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Each IDA will be bespoke to each RP, adapted to the size,</a:t>
            </a:r>
            <a:r>
              <a:rPr lang="en-GB" baseline="0" dirty="0" smtClean="0"/>
              <a:t> structure, risk profile of the RP</a:t>
            </a:r>
            <a:r>
              <a:rPr lang="en-GB" dirty="0" smtClean="0"/>
              <a:t>;</a:t>
            </a:r>
          </a:p>
          <a:p>
            <a:r>
              <a:rPr lang="en-GB" dirty="0" smtClean="0"/>
              <a:t>Normally 6 weeks notice, but can be at short notice if concerns have been</a:t>
            </a:r>
            <a:r>
              <a:rPr lang="en-GB" baseline="0" dirty="0" smtClean="0"/>
              <a:t> </a:t>
            </a:r>
            <a:r>
              <a:rPr lang="en-GB" dirty="0" smtClean="0"/>
              <a:t>identified;</a:t>
            </a:r>
          </a:p>
          <a:p>
            <a:r>
              <a:rPr lang="en-GB" dirty="0" smtClean="0"/>
              <a:t>Mixture of desktop research and site visits;</a:t>
            </a:r>
          </a:p>
          <a:p>
            <a:r>
              <a:rPr lang="en-GB" dirty="0" smtClean="0"/>
              <a:t>Carried</a:t>
            </a:r>
            <a:r>
              <a:rPr lang="en-GB" baseline="0" dirty="0" smtClean="0"/>
              <a:t> out by a small team, l</a:t>
            </a:r>
            <a:r>
              <a:rPr lang="en-GB" dirty="0" smtClean="0"/>
              <a:t>ed by a senior HCA staff member – usually includes the usual HCA contact</a:t>
            </a:r>
            <a:r>
              <a:rPr lang="en-GB" baseline="0" dirty="0" smtClean="0"/>
              <a:t> for the RP for consistency</a:t>
            </a:r>
            <a:r>
              <a:rPr lang="en-GB" dirty="0" smtClean="0"/>
              <a:t>;</a:t>
            </a:r>
          </a:p>
          <a:p>
            <a:endParaRPr lang="en-GB" dirty="0" smtClean="0"/>
          </a:p>
          <a:p>
            <a:r>
              <a:rPr lang="en-GB" dirty="0" smtClean="0"/>
              <a:t>Purpose of stage 1 – checking to ensure key decisions</a:t>
            </a:r>
            <a:r>
              <a:rPr lang="en-GB" baseline="0" dirty="0" smtClean="0"/>
              <a:t> are robustly discussed and challenged, debate should be suitable reflected in the meeting minutes.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Normally given 2 weeks to submit the data requested – </a:t>
            </a:r>
            <a:r>
              <a:rPr lang="en-GB" b="1" dirty="0" smtClean="0"/>
              <a:t>must submit within the set deadline</a:t>
            </a:r>
            <a:r>
              <a:rPr lang="en-GB" b="0" dirty="0" smtClean="0"/>
              <a:t>. A missed</a:t>
            </a:r>
            <a:r>
              <a:rPr lang="en-GB" b="0" baseline="0" dirty="0" smtClean="0"/>
              <a:t> deadline is an indication of a breach of the Governance &amp; Financial Viability Standard</a:t>
            </a:r>
            <a:r>
              <a:rPr lang="en-GB" b="0" dirty="0" smtClean="0"/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Document list issued will include an</a:t>
            </a:r>
            <a:r>
              <a:rPr lang="en-GB" baseline="0" dirty="0" smtClean="0"/>
              <a:t> explanation of why the information is being requested, and which regulatory standard the request relates to;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Documents requested are those RPs are expected to already have, the two week period is for collating and checking for consistency;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If it helps to demonstrate compliance with the relevant standard, provide additional supporting reports, provide a summarised overview and reference appropriate sections; 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Further request may be clarification emails or for further</a:t>
            </a:r>
            <a:r>
              <a:rPr lang="en-GB" baseline="0" dirty="0" smtClean="0"/>
              <a:t> reports.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Most frequent question by the HCA will be – How do the Board know… - quality of Board papers and minutes is critical.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Purpose of stage 2 –</a:t>
            </a:r>
            <a:r>
              <a:rPr lang="en-GB" baseline="0" dirty="0" smtClean="0"/>
              <a:t> assess the quality of decision making, is there a good understanding of the RP’s strategy, associated risks?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re</a:t>
            </a:r>
            <a:r>
              <a:rPr lang="en-GB" baseline="0" dirty="0" smtClean="0"/>
              <a:t> interviews with Board members, it is expected that members of the Exec Team are not present.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51A85-882D-4A79-AA35-6F32BD17859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369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51A85-882D-4A79-AA35-6F32BD17859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417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441577" y="2286000"/>
            <a:ext cx="2441575" cy="228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64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882898" y="0"/>
            <a:ext cx="2441448" cy="2286000"/>
          </a:xfrm>
          <a:prstGeom prst="rect">
            <a:avLst/>
          </a:prstGeom>
          <a:solidFill>
            <a:srgbClr val="D9D9D9"/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324346" y="2286000"/>
            <a:ext cx="2441448" cy="2286000"/>
          </a:xfrm>
          <a:prstGeom prst="rect">
            <a:avLst/>
          </a:prstGeom>
          <a:solidFill>
            <a:srgbClr val="D9D9D9"/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9765794" y="0"/>
            <a:ext cx="2441448" cy="2286000"/>
          </a:xfrm>
          <a:prstGeom prst="rect">
            <a:avLst/>
          </a:prstGeom>
          <a:solidFill>
            <a:srgbClr val="D9D9D9"/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0" y="4572000"/>
            <a:ext cx="2441448" cy="2286000"/>
          </a:xfrm>
          <a:prstGeom prst="rect">
            <a:avLst/>
          </a:prstGeom>
          <a:solidFill>
            <a:srgbClr val="D9D9D9"/>
          </a:solidFill>
        </p:spPr>
        <p:txBody>
          <a:bodyPr/>
          <a:lstStyle/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882898" y="4572000"/>
            <a:ext cx="2441448" cy="2286000"/>
          </a:xfrm>
          <a:prstGeom prst="rect">
            <a:avLst/>
          </a:prstGeom>
          <a:solidFill>
            <a:srgbClr val="D9D9D9"/>
          </a:solidFill>
        </p:spPr>
        <p:txBody>
          <a:bodyPr/>
          <a:lstStyle/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765794" y="4572000"/>
            <a:ext cx="2441448" cy="2286000"/>
          </a:xfrm>
          <a:prstGeom prst="rect">
            <a:avLst/>
          </a:prstGeom>
          <a:solidFill>
            <a:srgbClr val="D9D9D9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4882896" cy="4572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441577" y="2286000"/>
            <a:ext cx="2441575" cy="228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76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441577" y="2286000"/>
            <a:ext cx="2441575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324727" y="2286000"/>
            <a:ext cx="2441575" cy="228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8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8570-3691-4968-A391-15D960317095}" type="datetimeFigureOut">
              <a:rPr lang="en-GB" smtClean="0"/>
              <a:t>27/02/2017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F5E6-65BC-4A4F-9499-F4EFE64B1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823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8570-3691-4968-A391-15D960317095}" type="datetimeFigureOut">
              <a:rPr lang="en-GB" smtClean="0"/>
              <a:t>27/02/2017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F5E6-65BC-4A4F-9499-F4EFE64B1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43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18" tIns="45709" rIns="91418" bIns="45709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7"/>
            <a:ext cx="10515600" cy="4351339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9" r:id="rId2"/>
    <p:sldLayoutId id="2147483661" r:id="rId3"/>
    <p:sldLayoutId id="2147483670" r:id="rId4"/>
    <p:sldLayoutId id="2147483696" r:id="rId5"/>
    <p:sldLayoutId id="214748369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135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>
              <a:lumMod val="75000"/>
              <a:lumOff val="25000"/>
            </a:schemeClr>
          </a:solidFill>
          <a:latin typeface="Arial"/>
          <a:ea typeface="Arial"/>
          <a:cs typeface="+mj-cs"/>
        </a:defRPr>
      </a:lvl1pPr>
    </p:titleStyle>
    <p:bodyStyle>
      <a:lvl1pPr marL="228534" indent="-228534" algn="l" defTabSz="91413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>
              <a:lumMod val="75000"/>
              <a:lumOff val="25000"/>
            </a:schemeClr>
          </a:solidFill>
          <a:effectLst/>
          <a:latin typeface="Arial"/>
          <a:ea typeface="Arial"/>
          <a:cs typeface="+mn-cs"/>
        </a:defRPr>
      </a:lvl1pPr>
      <a:lvl2pPr marL="685602" indent="-228534" algn="l" defTabSz="9141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>
              <a:lumMod val="75000"/>
              <a:lumOff val="25000"/>
            </a:schemeClr>
          </a:solidFill>
          <a:effectLst/>
          <a:latin typeface="Arial"/>
          <a:ea typeface="Arial"/>
          <a:cs typeface="+mn-cs"/>
        </a:defRPr>
      </a:lvl2pPr>
      <a:lvl3pPr marL="1142668" indent="-228534" algn="l" defTabSz="9141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effectLst/>
          <a:latin typeface="Arial"/>
          <a:ea typeface="Arial"/>
          <a:cs typeface="+mn-cs"/>
        </a:defRPr>
      </a:lvl3pPr>
      <a:lvl4pPr marL="1599736" indent="-228534" algn="l" defTabSz="9141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1">
              <a:lumMod val="75000"/>
              <a:lumOff val="25000"/>
            </a:schemeClr>
          </a:solidFill>
          <a:effectLst/>
          <a:latin typeface="Arial"/>
          <a:ea typeface="Arial"/>
          <a:cs typeface="+mn-cs"/>
        </a:defRPr>
      </a:lvl4pPr>
      <a:lvl5pPr marL="2056804" indent="-228534" algn="l" defTabSz="9141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>
          <a:solidFill>
            <a:schemeClr val="tx1">
              <a:lumMod val="75000"/>
              <a:lumOff val="25000"/>
            </a:schemeClr>
          </a:solidFill>
          <a:effectLst/>
          <a:latin typeface="Arial"/>
          <a:ea typeface="Arial"/>
          <a:cs typeface="+mn-cs"/>
        </a:defRPr>
      </a:lvl5pPr>
      <a:lvl6pPr marL="2513872" indent="-228534" algn="l" defTabSz="9141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0" indent="-228534" algn="l" defTabSz="9141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07" indent="-228534" algn="l" defTabSz="9141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75" indent="-228534" algn="l" defTabSz="9141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8" algn="l" defTabSz="9141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5" algn="l" defTabSz="9141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4" algn="l" defTabSz="9141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1" algn="l" defTabSz="9141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38" algn="l" defTabSz="9141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05" algn="l" defTabSz="9141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74" algn="l" defTabSz="9141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42" algn="l" defTabSz="9141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9.jpe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697064" y="212271"/>
            <a:ext cx="6913563" cy="4608513"/>
          </a:xfrm>
          <a:prstGeom prst="rect">
            <a:avLst/>
          </a:prstGeom>
        </p:spPr>
        <p:txBody>
          <a:bodyPr lIns="91418" tIns="45709" rIns="91418" bIns="45709"/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+mj-cs"/>
              </a:defRPr>
            </a:lvl1pPr>
          </a:lstStyle>
          <a:p>
            <a:pPr algn="ctr"/>
            <a:r>
              <a:rPr lang="en-GB" altLang="en-US" b="1" dirty="0" smtClean="0"/>
              <a:t/>
            </a:r>
            <a:br>
              <a:rPr lang="en-GB" altLang="en-US" b="1" dirty="0" smtClean="0"/>
            </a:br>
            <a:r>
              <a:rPr lang="en-GB" altLang="en-US" sz="5400" b="1" dirty="0" smtClean="0">
                <a:solidFill>
                  <a:srgbClr val="002060"/>
                </a:solidFill>
              </a:rPr>
              <a:t>Manchester Voluntary Sector Assembly</a:t>
            </a:r>
            <a:endParaRPr lang="en-GB" altLang="en-US" sz="5400" b="1" dirty="0">
              <a:solidFill>
                <a:srgbClr val="002060"/>
              </a:solidFill>
            </a:endParaRPr>
          </a:p>
          <a:p>
            <a:pPr algn="ctr"/>
            <a:r>
              <a:rPr lang="en-GB" altLang="en-US" sz="5400" b="1" dirty="0">
                <a:solidFill>
                  <a:srgbClr val="002060"/>
                </a:solidFill>
              </a:rPr>
              <a:t/>
            </a:r>
            <a:br>
              <a:rPr lang="en-GB" altLang="en-US" sz="5400" b="1" dirty="0">
                <a:solidFill>
                  <a:srgbClr val="002060"/>
                </a:solidFill>
              </a:rPr>
            </a:br>
            <a:r>
              <a:rPr lang="en-GB" altLang="en-US" sz="5400" b="1" dirty="0">
                <a:solidFill>
                  <a:srgbClr val="002060"/>
                </a:solidFill>
              </a:rPr>
              <a:t/>
            </a:r>
            <a:br>
              <a:rPr lang="en-GB" altLang="en-US" sz="5400" b="1" dirty="0">
                <a:solidFill>
                  <a:srgbClr val="002060"/>
                </a:solidFill>
              </a:rPr>
            </a:br>
            <a:endParaRPr lang="en-GB" altLang="en-US" sz="5400" b="1" dirty="0"/>
          </a:p>
        </p:txBody>
      </p:sp>
      <p:pic>
        <p:nvPicPr>
          <p:cNvPr id="3" name="Picture Placeholder 12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4" r="30064"/>
          <a:stretch>
            <a:fillRect/>
          </a:stretch>
        </p:blipFill>
        <p:spPr>
          <a:xfrm>
            <a:off x="-26987" y="0"/>
            <a:ext cx="3046413" cy="429895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-26994" y="4298950"/>
            <a:ext cx="3046420" cy="2559050"/>
          </a:xfrm>
          <a:prstGeom prst="rect">
            <a:avLst/>
          </a:prstGeom>
          <a:solidFill>
            <a:srgbClr val="006C3C"/>
          </a:solidFill>
        </p:spPr>
      </p:pic>
      <p:pic>
        <p:nvPicPr>
          <p:cNvPr id="5" name="Picture 4" descr="WCHG_logo_CMY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369" y="287461"/>
            <a:ext cx="1538515" cy="153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6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3119669" cy="2284019"/>
          </a:xfrm>
          <a:prstGeom prst="rect">
            <a:avLst/>
          </a:prstGeom>
          <a:solidFill>
            <a:srgbClr val="006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pic>
        <p:nvPicPr>
          <p:cNvPr id="5" name="Picture 3" descr="W:\Communications\All  PHOTOS\2015 photos\Real Food\Real Food Team photo May 20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5" r="11528"/>
          <a:stretch/>
        </p:blipFill>
        <p:spPr bwMode="auto">
          <a:xfrm>
            <a:off x="2" y="2284018"/>
            <a:ext cx="3119668" cy="234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-1" y="4628982"/>
            <a:ext cx="3119671" cy="2306780"/>
          </a:xfrm>
          <a:prstGeom prst="rect">
            <a:avLst/>
          </a:prstGeom>
          <a:solidFill>
            <a:srgbClr val="1B2C5F"/>
          </a:solidFill>
        </p:spPr>
      </p:pic>
      <p:pic>
        <p:nvPicPr>
          <p:cNvPr id="7" name="Picture 6" descr="WCHG_logo_CMYK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373" y="188640"/>
            <a:ext cx="2227163" cy="153850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147592"/>
            <a:ext cx="3119669" cy="248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 txBox="1">
            <a:spLocks noGrp="1"/>
          </p:cNvSpPr>
          <p:nvPr>
            <p:ph type="title"/>
          </p:nvPr>
        </p:nvSpPr>
        <p:spPr>
          <a:xfrm>
            <a:off x="3503613" y="1639783"/>
            <a:ext cx="7215187" cy="50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rgbClr val="1B2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REFLECTIONS </a:t>
            </a:r>
            <a:endParaRPr lang="en-GB" sz="3000" b="1" dirty="0">
              <a:solidFill>
                <a:srgbClr val="1B2C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604848" y="2270098"/>
            <a:ext cx="8078688" cy="312921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534" indent="-228534" algn="l" defTabSz="91413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  <a:ea typeface="Arial"/>
                <a:cs typeface="+mn-cs"/>
              </a:defRPr>
            </a:lvl1pPr>
            <a:lvl2pPr marL="685602" indent="-228534" algn="l" defTabSz="9141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  <a:ea typeface="Arial"/>
                <a:cs typeface="+mn-cs"/>
              </a:defRPr>
            </a:lvl2pPr>
            <a:lvl3pPr marL="1142668" indent="-228534" algn="l" defTabSz="9141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  <a:ea typeface="Arial"/>
                <a:cs typeface="+mn-cs"/>
              </a:defRPr>
            </a:lvl3pPr>
            <a:lvl4pPr marL="1599736" indent="-228534" algn="l" defTabSz="9141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  <a:ea typeface="Arial"/>
                <a:cs typeface="+mn-cs"/>
              </a:defRPr>
            </a:lvl4pPr>
            <a:lvl5pPr marL="2056804" indent="-228534" algn="l" defTabSz="9141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  <a:ea typeface="Arial"/>
                <a:cs typeface="+mn-cs"/>
              </a:defRPr>
            </a:lvl5pPr>
            <a:lvl6pPr marL="2513872" indent="-228534" algn="l" defTabSz="9141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40" indent="-228534" algn="l" defTabSz="9141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007" indent="-228534" algn="l" defTabSz="9141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75" indent="-228534" algn="l" defTabSz="9141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smtClean="0"/>
              <a:t>15 minutes not long enough</a:t>
            </a:r>
          </a:p>
          <a:p>
            <a:r>
              <a:rPr lang="en-GB" sz="3200" dirty="0" smtClean="0"/>
              <a:t>Must keep our voice</a:t>
            </a:r>
          </a:p>
          <a:p>
            <a:r>
              <a:rPr lang="en-GB" sz="3200" dirty="0" smtClean="0"/>
              <a:t>Whilst world around is chaotic, our residents still suffering</a:t>
            </a:r>
          </a:p>
          <a:p>
            <a:r>
              <a:rPr lang="en-GB" sz="3200" dirty="0" smtClean="0"/>
              <a:t>Invest wisely, invest with a social return</a:t>
            </a:r>
          </a:p>
          <a:p>
            <a:r>
              <a:rPr lang="en-GB" sz="3200" dirty="0" smtClean="0"/>
              <a:t>Be accountable </a:t>
            </a:r>
          </a:p>
          <a:p>
            <a:r>
              <a:rPr lang="en-GB" sz="3200" dirty="0" smtClean="0"/>
              <a:t>Collaboration key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2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4" r="30064"/>
          <a:stretch>
            <a:fillRect/>
          </a:stretch>
        </p:blipFill>
        <p:spPr>
          <a:xfrm>
            <a:off x="1" y="0"/>
            <a:ext cx="3215680" cy="4298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-40677" y="2981"/>
            <a:ext cx="3256359" cy="2146495"/>
          </a:xfrm>
          <a:prstGeom prst="rect">
            <a:avLst/>
          </a:prstGeom>
          <a:solidFill>
            <a:srgbClr val="006C3C"/>
          </a:solidFill>
        </p:spPr>
      </p:pic>
      <p:pic>
        <p:nvPicPr>
          <p:cNvPr id="6" name="Picture 5" descr="WCHG_logo_CMYK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373" y="188640"/>
            <a:ext cx="2227163" cy="153850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90708" y="2060848"/>
            <a:ext cx="5853675" cy="1035546"/>
          </a:xfrm>
        </p:spPr>
        <p:txBody>
          <a:bodyPr/>
          <a:lstStyle/>
          <a:p>
            <a:r>
              <a:rPr lang="en-GB" b="1" dirty="0" smtClean="0">
                <a:solidFill>
                  <a:srgbClr val="1B2C5F"/>
                </a:solidFill>
              </a:rPr>
              <a:t>Questions?</a:t>
            </a:r>
            <a:endParaRPr lang="en-GB" b="1" dirty="0">
              <a:solidFill>
                <a:srgbClr val="1B2C5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432" y="2924944"/>
            <a:ext cx="43942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77" y="2149476"/>
            <a:ext cx="3256359" cy="2291441"/>
          </a:xfrm>
          <a:prstGeom prst="rect">
            <a:avLst/>
          </a:prstGeom>
          <a:solidFill>
            <a:srgbClr val="1B2C5F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-2" y="4440916"/>
            <a:ext cx="3215683" cy="2494846"/>
          </a:xfrm>
          <a:prstGeom prst="rect">
            <a:avLst/>
          </a:prstGeom>
          <a:solidFill>
            <a:srgbClr val="1B2C5F"/>
          </a:solidFill>
        </p:spPr>
      </p:pic>
    </p:spTree>
    <p:extLst>
      <p:ext uri="{BB962C8B-B14F-4D97-AF65-F5344CB8AC3E}">
        <p14:creationId xmlns:p14="http://schemas.microsoft.com/office/powerpoint/2010/main" val="306094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-26995" y="4165601"/>
            <a:ext cx="3684596" cy="2692401"/>
          </a:xfrm>
          <a:prstGeom prst="rect">
            <a:avLst/>
          </a:prstGeom>
          <a:solidFill>
            <a:srgbClr val="006C3C"/>
          </a:solidFill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717145" y="3509679"/>
            <a:ext cx="6574969" cy="2426663"/>
          </a:xfrm>
          <a:prstGeom prst="rect">
            <a:avLst/>
          </a:prstGeom>
        </p:spPr>
        <p:txBody>
          <a:bodyPr lIns="91418" tIns="45709" rIns="91418" bIns="45709"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  <a:ea typeface="Arial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  <a:ea typeface="Arial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  <a:ea typeface="Arial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  <a:ea typeface="Arial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  <a:ea typeface="Arial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en-GB" alt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797" y="1940031"/>
            <a:ext cx="6458061" cy="1477305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 algn="ctr">
              <a:defRPr/>
            </a:pPr>
            <a:endParaRPr lang="en-GB" altLang="en-US" sz="5400" b="1" kern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altLang="en-US" sz="36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altLang="en-US" sz="36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"/>
            <a:ext cx="3657599" cy="435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WCHG_logo_CMY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375" y="263883"/>
            <a:ext cx="1670372" cy="15385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797" y="1530029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altLang="en-US" sz="4000" b="1" dirty="0">
                <a:solidFill>
                  <a:srgbClr val="002060"/>
                </a:solidFill>
              </a:rPr>
              <a:t>Future of </a:t>
            </a:r>
            <a:r>
              <a:rPr lang="en-GB" altLang="en-US" sz="4000" b="1" dirty="0" smtClean="0">
                <a:solidFill>
                  <a:srgbClr val="002060"/>
                </a:solidFill>
              </a:rPr>
              <a:t>social housing providers </a:t>
            </a:r>
            <a:r>
              <a:rPr lang="en-GB" altLang="en-US" sz="4000" b="1" dirty="0">
                <a:solidFill>
                  <a:srgbClr val="002060"/>
                </a:solidFill>
              </a:rPr>
              <a:t>&amp; </a:t>
            </a:r>
            <a:r>
              <a:rPr lang="en-GB" altLang="en-US" sz="4000" b="1" dirty="0" smtClean="0">
                <a:solidFill>
                  <a:srgbClr val="002060"/>
                </a:solidFill>
              </a:rPr>
              <a:t>relationship </a:t>
            </a:r>
            <a:r>
              <a:rPr lang="en-GB" altLang="en-US" sz="4000" b="1" dirty="0">
                <a:solidFill>
                  <a:srgbClr val="002060"/>
                </a:solidFill>
              </a:rPr>
              <a:t>with v</a:t>
            </a:r>
            <a:r>
              <a:rPr lang="en-GB" altLang="en-US" sz="4000" b="1" dirty="0" smtClean="0">
                <a:solidFill>
                  <a:srgbClr val="002060"/>
                </a:solidFill>
              </a:rPr>
              <a:t>oluntary community &amp; social </a:t>
            </a:r>
            <a:r>
              <a:rPr lang="en-GB" altLang="en-US" sz="4000" b="1" dirty="0">
                <a:solidFill>
                  <a:srgbClr val="002060"/>
                </a:solidFill>
              </a:rPr>
              <a:t>e</a:t>
            </a:r>
            <a:r>
              <a:rPr lang="en-GB" altLang="en-US" sz="4000" b="1" dirty="0" smtClean="0">
                <a:solidFill>
                  <a:srgbClr val="002060"/>
                </a:solidFill>
              </a:rPr>
              <a:t>nterprise </a:t>
            </a:r>
            <a:r>
              <a:rPr lang="en-GB" altLang="en-US" sz="4000" b="1" dirty="0">
                <a:solidFill>
                  <a:srgbClr val="002060"/>
                </a:solidFill>
              </a:rPr>
              <a:t>s</a:t>
            </a:r>
            <a:r>
              <a:rPr lang="en-GB" altLang="en-US" sz="4000" b="1" dirty="0" smtClean="0">
                <a:solidFill>
                  <a:srgbClr val="002060"/>
                </a:solidFill>
              </a:rPr>
              <a:t>ector &amp; role in wider community </a:t>
            </a:r>
            <a:endParaRPr lang="en-GB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3890625" y="5336177"/>
            <a:ext cx="7561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1B2C5F"/>
                </a:solidFill>
              </a:rPr>
              <a:t>Nigel Wilson</a:t>
            </a:r>
          </a:p>
          <a:p>
            <a:r>
              <a:rPr lang="en-GB" b="1" dirty="0" smtClean="0">
                <a:solidFill>
                  <a:srgbClr val="1B2C5F"/>
                </a:solidFill>
              </a:rPr>
              <a:t>Group Chief Executive</a:t>
            </a:r>
          </a:p>
          <a:p>
            <a:r>
              <a:rPr lang="en-GB" b="1" dirty="0" smtClean="0">
                <a:solidFill>
                  <a:srgbClr val="1B2C5F"/>
                </a:solidFill>
              </a:rPr>
              <a:t>Wythenshawe Community Housing Group </a:t>
            </a:r>
            <a:endParaRPr lang="en-GB" b="1" dirty="0">
              <a:solidFill>
                <a:srgbClr val="1B2C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-40676" y="0"/>
            <a:ext cx="3256357" cy="2438402"/>
          </a:xfrm>
          <a:prstGeom prst="rect">
            <a:avLst/>
          </a:prstGeom>
          <a:solidFill>
            <a:srgbClr val="1B2C5F"/>
          </a:solidFill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" y="2286001"/>
            <a:ext cx="3215684" cy="45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WCHG_logo_CMY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373" y="188640"/>
            <a:ext cx="2227163" cy="153850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57593" y="1887526"/>
            <a:ext cx="6770418" cy="796950"/>
          </a:xfrm>
        </p:spPr>
        <p:txBody>
          <a:bodyPr>
            <a:normAutofit/>
          </a:bodyPr>
          <a:lstStyle/>
          <a:p>
            <a:endParaRPr lang="en-GB" sz="36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57593" y="2685145"/>
            <a:ext cx="7634514" cy="3129211"/>
          </a:xfrm>
        </p:spPr>
        <p:txBody>
          <a:bodyPr/>
          <a:lstStyle/>
          <a:p>
            <a:r>
              <a:rPr lang="en-GB" b="1" dirty="0" smtClean="0">
                <a:solidFill>
                  <a:srgbClr val="1B2C5F"/>
                </a:solidFill>
              </a:rPr>
              <a:t>Background</a:t>
            </a:r>
          </a:p>
          <a:p>
            <a:r>
              <a:rPr lang="en-GB" b="1" dirty="0" smtClean="0">
                <a:solidFill>
                  <a:srgbClr val="1B2C5F"/>
                </a:solidFill>
              </a:rPr>
              <a:t>Personal view</a:t>
            </a:r>
          </a:p>
          <a:p>
            <a:r>
              <a:rPr lang="en-GB" b="1" dirty="0" smtClean="0">
                <a:solidFill>
                  <a:srgbClr val="1B2C5F"/>
                </a:solidFill>
              </a:rPr>
              <a:t>Challenges/Opportunities</a:t>
            </a:r>
          </a:p>
          <a:p>
            <a:r>
              <a:rPr lang="en-GB" b="1" dirty="0" smtClean="0">
                <a:solidFill>
                  <a:srgbClr val="1B2C5F"/>
                </a:solidFill>
              </a:rPr>
              <a:t>Reflections</a:t>
            </a:r>
            <a:endParaRPr lang="en-GB" b="1" dirty="0">
              <a:solidFill>
                <a:srgbClr val="1B2C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47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-1" y="-1982"/>
            <a:ext cx="3023660" cy="2286001"/>
          </a:xfrm>
          <a:prstGeom prst="rect">
            <a:avLst/>
          </a:prstGeom>
          <a:solidFill>
            <a:srgbClr val="006C3C"/>
          </a:solidFill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8115"/>
            <a:ext cx="3023659" cy="249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" y="4640622"/>
            <a:ext cx="3023660" cy="2207739"/>
          </a:xfrm>
          <a:prstGeom prst="rect">
            <a:avLst/>
          </a:prstGeom>
          <a:solidFill>
            <a:srgbClr val="1B2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pic>
        <p:nvPicPr>
          <p:cNvPr id="7" name="Picture 6" descr="WCHG_logo_CMY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344" y="203101"/>
            <a:ext cx="2227163" cy="153850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42454" y="1328666"/>
            <a:ext cx="7214592" cy="796950"/>
          </a:xfrm>
        </p:spPr>
        <p:txBody>
          <a:bodyPr/>
          <a:lstStyle/>
          <a:p>
            <a:r>
              <a:rPr lang="en-GB" b="1" dirty="0" smtClean="0">
                <a:solidFill>
                  <a:srgbClr val="1B2C5F"/>
                </a:solidFill>
              </a:rPr>
              <a:t>BACKGROUND		</a:t>
            </a:r>
            <a:endParaRPr lang="en-GB" b="1" dirty="0">
              <a:solidFill>
                <a:srgbClr val="1B2C5F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42454" y="2451940"/>
            <a:ext cx="8078688" cy="3129211"/>
          </a:xfrm>
        </p:spPr>
        <p:txBody>
          <a:bodyPr>
            <a:normAutofit fontScale="32500" lnSpcReduction="20000"/>
          </a:bodyPr>
          <a:lstStyle/>
          <a:p>
            <a:pPr marL="227013" indent="-227013"/>
            <a:r>
              <a:rPr lang="en-GB" sz="9800" dirty="0" smtClean="0">
                <a:latin typeface="Arial" panose="020B0604020202020204" pitchFamily="34" charset="0"/>
                <a:cs typeface="Arial" panose="020B0604020202020204" pitchFamily="34" charset="0"/>
              </a:rPr>
              <a:t>258,000 houses in Greater Manchester</a:t>
            </a:r>
          </a:p>
          <a:p>
            <a:pPr marL="227013" indent="-227013"/>
            <a:r>
              <a:rPr lang="en-GB" sz="9800" dirty="0" smtClean="0">
                <a:latin typeface="Arial" panose="020B0604020202020204" pitchFamily="34" charset="0"/>
                <a:cs typeface="Arial" panose="020B0604020202020204" pitchFamily="34" charset="0"/>
              </a:rPr>
              <a:t>1:5 homes in City Region owned or managed by </a:t>
            </a:r>
            <a:r>
              <a:rPr lang="en-GB" sz="9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H.P</a:t>
            </a:r>
            <a:endParaRPr lang="en-GB" sz="9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9800" dirty="0" smtClean="0">
                <a:latin typeface="Arial" panose="020B0604020202020204" pitchFamily="34" charset="0"/>
                <a:cs typeface="Arial" panose="020B0604020202020204" pitchFamily="34" charset="0"/>
              </a:rPr>
              <a:t>500,000 residents housed</a:t>
            </a:r>
          </a:p>
          <a:p>
            <a:r>
              <a:rPr lang="en-GB" sz="9800" dirty="0" smtClean="0">
                <a:latin typeface="Arial" panose="020B0604020202020204" pitchFamily="34" charset="0"/>
                <a:cs typeface="Arial" panose="020B0604020202020204" pitchFamily="34" charset="0"/>
              </a:rPr>
              <a:t>£72 million of inward investment in 15/16 across GM</a:t>
            </a:r>
          </a:p>
          <a:p>
            <a:pPr marL="0" indent="0">
              <a:buNone/>
            </a:pPr>
            <a:endParaRPr lang="en-GB" sz="9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42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697064" y="212271"/>
            <a:ext cx="6913563" cy="4608513"/>
          </a:xfrm>
          <a:prstGeom prst="rect">
            <a:avLst/>
          </a:prstGeom>
        </p:spPr>
        <p:txBody>
          <a:bodyPr lIns="91418" tIns="45709" rIns="91418" bIns="45709"/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+mj-cs"/>
              </a:defRPr>
            </a:lvl1pPr>
          </a:lstStyle>
          <a:p>
            <a:pPr algn="ctr"/>
            <a:r>
              <a:rPr lang="en-GB" altLang="en-US" b="1" dirty="0" smtClean="0"/>
              <a:t/>
            </a:r>
            <a:br>
              <a:rPr lang="en-GB" altLang="en-US" b="1" dirty="0" smtClean="0"/>
            </a:br>
            <a:r>
              <a:rPr lang="en-GB" altLang="en-US" sz="5400" b="1" dirty="0">
                <a:solidFill>
                  <a:srgbClr val="002060"/>
                </a:solidFill>
              </a:rPr>
              <a:t/>
            </a:r>
            <a:br>
              <a:rPr lang="en-GB" altLang="en-US" sz="5400" b="1" dirty="0">
                <a:solidFill>
                  <a:srgbClr val="002060"/>
                </a:solidFill>
              </a:rPr>
            </a:br>
            <a:r>
              <a:rPr lang="en-GB" altLang="en-US" sz="5400" b="1" dirty="0">
                <a:solidFill>
                  <a:srgbClr val="002060"/>
                </a:solidFill>
              </a:rPr>
              <a:t/>
            </a:r>
            <a:br>
              <a:rPr lang="en-GB" altLang="en-US" sz="5400" b="1" dirty="0">
                <a:solidFill>
                  <a:srgbClr val="002060"/>
                </a:solidFill>
              </a:rPr>
            </a:br>
            <a:endParaRPr lang="en-GB" altLang="en-US" sz="5400" b="1" dirty="0"/>
          </a:p>
        </p:txBody>
      </p:sp>
      <p:pic>
        <p:nvPicPr>
          <p:cNvPr id="3" name="Picture Placeholder 12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4" r="30064"/>
          <a:stretch>
            <a:fillRect/>
          </a:stretch>
        </p:blipFill>
        <p:spPr>
          <a:xfrm>
            <a:off x="-26987" y="0"/>
            <a:ext cx="3046413" cy="429895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-26994" y="4298950"/>
            <a:ext cx="3046420" cy="2559050"/>
          </a:xfrm>
          <a:prstGeom prst="rect">
            <a:avLst/>
          </a:prstGeom>
          <a:solidFill>
            <a:srgbClr val="006C3C"/>
          </a:solidFill>
        </p:spPr>
      </p:pic>
      <p:pic>
        <p:nvPicPr>
          <p:cNvPr id="5" name="Picture 4" descr="WCHG_logo_CMY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369" y="287461"/>
            <a:ext cx="1538515" cy="15385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39885" y="1606957"/>
            <a:ext cx="693613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£1.6 million invested in apprenticeships in 15/16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28,000 full time jobs across local communities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7000 residents back into work across GM in 15/16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HP £14 million saved for residents in 15/16 through property reduction</a:t>
            </a:r>
          </a:p>
        </p:txBody>
      </p:sp>
    </p:spTree>
    <p:extLst>
      <p:ext uri="{BB962C8B-B14F-4D97-AF65-F5344CB8AC3E}">
        <p14:creationId xmlns:p14="http://schemas.microsoft.com/office/powerpoint/2010/main" val="113851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3119669" cy="2284019"/>
          </a:xfrm>
          <a:prstGeom prst="rect">
            <a:avLst/>
          </a:prstGeom>
          <a:solidFill>
            <a:srgbClr val="006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pic>
        <p:nvPicPr>
          <p:cNvPr id="5" name="Picture 3" descr="W:\Communications\All  PHOTOS\2015 photos\Real Food\Real Food Team photo May 20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5" r="11528"/>
          <a:stretch/>
        </p:blipFill>
        <p:spPr bwMode="auto">
          <a:xfrm>
            <a:off x="2" y="2284018"/>
            <a:ext cx="3119668" cy="234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-1" y="4628982"/>
            <a:ext cx="3119671" cy="2306780"/>
          </a:xfrm>
          <a:prstGeom prst="rect">
            <a:avLst/>
          </a:prstGeom>
          <a:solidFill>
            <a:srgbClr val="1B2C5F"/>
          </a:solidFill>
        </p:spPr>
      </p:pic>
      <p:pic>
        <p:nvPicPr>
          <p:cNvPr id="7" name="Picture 6" descr="WCHG_logo_CMY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141" y="174073"/>
            <a:ext cx="2227163" cy="153850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03712" y="530387"/>
            <a:ext cx="7214592" cy="796950"/>
          </a:xfrm>
        </p:spPr>
        <p:txBody>
          <a:bodyPr>
            <a:normAutofit/>
          </a:bodyPr>
          <a:lstStyle/>
          <a:p>
            <a:endParaRPr lang="en-GB" b="1" dirty="0">
              <a:solidFill>
                <a:srgbClr val="1B2C5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3712" y="1723915"/>
            <a:ext cx="7347857" cy="4351339"/>
          </a:xfrm>
        </p:spPr>
        <p:txBody>
          <a:bodyPr>
            <a:normAutofit/>
          </a:bodyPr>
          <a:lstStyle/>
          <a:p>
            <a:r>
              <a:rPr lang="en-GB" sz="3200" dirty="0" smtClean="0"/>
              <a:t>Built 8000 houses in GM over the last 5 years (33% of all new stock)</a:t>
            </a:r>
          </a:p>
          <a:p>
            <a:r>
              <a:rPr lang="en-GB" sz="3200" dirty="0" smtClean="0"/>
              <a:t>Spend £442 million maintaining houses in GM – supporting local businesses </a:t>
            </a:r>
          </a:p>
          <a:p>
            <a:r>
              <a:rPr lang="en-GB" sz="3200" dirty="0" smtClean="0"/>
              <a:t>Combined annual turnover of £1 billion and assets worth over £6 billion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9124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" y="2147593"/>
            <a:ext cx="2569031" cy="240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-1" y="-1981"/>
            <a:ext cx="2569031" cy="2261901"/>
          </a:xfrm>
          <a:prstGeom prst="rect">
            <a:avLst/>
          </a:prstGeom>
          <a:solidFill>
            <a:srgbClr val="006C3C"/>
          </a:solidFill>
        </p:spPr>
      </p:pic>
      <p:sp>
        <p:nvSpPr>
          <p:cNvPr id="12" name="Rectangle 11"/>
          <p:cNvSpPr/>
          <p:nvPr/>
        </p:nvSpPr>
        <p:spPr>
          <a:xfrm>
            <a:off x="2" y="4551241"/>
            <a:ext cx="2569030" cy="2292351"/>
          </a:xfrm>
          <a:prstGeom prst="rect">
            <a:avLst/>
          </a:prstGeom>
          <a:solidFill>
            <a:srgbClr val="1B2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989943" y="1262743"/>
            <a:ext cx="8273143" cy="1146628"/>
          </a:xfrm>
          <a:prstGeom prst="rect">
            <a:avLst/>
          </a:prstGeom>
        </p:spPr>
        <p:txBody>
          <a:bodyPr lIns="91418" tIns="45709" rIns="91418" bIns="45709"/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+mj-cs"/>
              </a:defRPr>
            </a:lvl1pPr>
          </a:lstStyle>
          <a:p>
            <a:pPr algn="ctr"/>
            <a:endParaRPr lang="en-GB" altLang="en-US" sz="5400" b="1" dirty="0" smtClean="0">
              <a:solidFill>
                <a:srgbClr val="2B2B2B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01309" y="1765003"/>
            <a:ext cx="7313613" cy="3641811"/>
          </a:xfrm>
          <a:prstGeom prst="rect">
            <a:avLst/>
          </a:prstGeom>
        </p:spPr>
        <p:txBody>
          <a:bodyPr lIns="91418" tIns="45709" rIns="91418" bIns="45709"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  <a:ea typeface="Arial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  <a:ea typeface="Arial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  <a:ea typeface="Arial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  <a:ea typeface="Arial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  <a:ea typeface="Arial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GB" b="1" dirty="0" smtClean="0"/>
          </a:p>
          <a:p>
            <a:pPr marL="0" indent="0">
              <a:buNone/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 marL="0" indent="0">
              <a:buNone/>
              <a:defRPr/>
            </a:pPr>
            <a:endParaRPr lang="en-GB" dirty="0" smtClean="0"/>
          </a:p>
          <a:p>
            <a:pPr marL="0" indent="0">
              <a:buNone/>
              <a:defRPr/>
            </a:pPr>
            <a:endParaRPr lang="en-GB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296229" y="3222171"/>
            <a:ext cx="6720114" cy="1886858"/>
          </a:xfrm>
          <a:prstGeom prst="rect">
            <a:avLst/>
          </a:prstGeom>
        </p:spPr>
        <p:txBody>
          <a:bodyPr lIns="91418" tIns="45709" rIns="91418" bIns="45709"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  <a:ea typeface="Arial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  <a:ea typeface="Arial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  <a:ea typeface="Arial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  <a:ea typeface="Arial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  <a:ea typeface="Arial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spcBef>
                <a:spcPct val="0"/>
              </a:spcBef>
              <a:buNone/>
            </a:pPr>
            <a:endParaRPr lang="en-GB" alt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259919"/>
            <a:ext cx="2569032" cy="229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WCHG_logo_CMYK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375" y="263883"/>
            <a:ext cx="1670372" cy="153850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89943" y="1296665"/>
            <a:ext cx="66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rgbClr val="1B2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VIEWS</a:t>
            </a:r>
            <a:endParaRPr lang="en-GB" sz="3000" b="1" dirty="0">
              <a:solidFill>
                <a:srgbClr val="1B2C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087170" y="2270099"/>
            <a:ext cx="8078688" cy="312921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534" indent="-228534" algn="l" defTabSz="91413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  <a:ea typeface="Arial"/>
                <a:cs typeface="+mn-cs"/>
              </a:defRPr>
            </a:lvl1pPr>
            <a:lvl2pPr marL="685602" indent="-228534" algn="l" defTabSz="9141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  <a:ea typeface="Arial"/>
                <a:cs typeface="+mn-cs"/>
              </a:defRPr>
            </a:lvl2pPr>
            <a:lvl3pPr marL="1142668" indent="-228534" algn="l" defTabSz="9141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  <a:ea typeface="Arial"/>
                <a:cs typeface="+mn-cs"/>
              </a:defRPr>
            </a:lvl3pPr>
            <a:lvl4pPr marL="1599736" indent="-228534" algn="l" defTabSz="9141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  <a:ea typeface="Arial"/>
                <a:cs typeface="+mn-cs"/>
              </a:defRPr>
            </a:lvl4pPr>
            <a:lvl5pPr marL="2056804" indent="-228534" algn="l" defTabSz="9141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  <a:ea typeface="Arial"/>
                <a:cs typeface="+mn-cs"/>
              </a:defRPr>
            </a:lvl5pPr>
            <a:lvl6pPr marL="2513872" indent="-228534" algn="l" defTabSz="9141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40" indent="-228534" algn="l" defTabSz="9141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007" indent="-228534" algn="l" defTabSz="9141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75" indent="-228534" algn="l" defTabSz="9141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 smtClean="0"/>
              <a:t>Balance of growth &amp; place</a:t>
            </a:r>
          </a:p>
          <a:p>
            <a:r>
              <a:rPr lang="en-GB" sz="2600" dirty="0" smtClean="0"/>
              <a:t>Who do we serve</a:t>
            </a:r>
          </a:p>
          <a:p>
            <a:r>
              <a:rPr lang="en-GB" sz="2600" dirty="0" smtClean="0"/>
              <a:t>Joined up solution challenging </a:t>
            </a:r>
          </a:p>
          <a:p>
            <a:r>
              <a:rPr lang="en-GB" sz="2600" dirty="0" smtClean="0"/>
              <a:t>Back stop for local service withdrawal</a:t>
            </a:r>
          </a:p>
          <a:p>
            <a:r>
              <a:rPr lang="en-GB" sz="2600" dirty="0" smtClean="0"/>
              <a:t>Big vs small. Local vs national</a:t>
            </a:r>
          </a:p>
          <a:p>
            <a:r>
              <a:rPr lang="en-GB" sz="2600" dirty="0" smtClean="0"/>
              <a:t>What is affordable</a:t>
            </a:r>
          </a:p>
          <a:p>
            <a:r>
              <a:rPr lang="en-GB" sz="2600" dirty="0" smtClean="0"/>
              <a:t>Poverty being hidden</a:t>
            </a:r>
          </a:p>
          <a:p>
            <a:r>
              <a:rPr lang="en-GB" sz="2600" dirty="0" smtClean="0"/>
              <a:t>Sanctions bite hard and deep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918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WCHG_logo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679" y="226503"/>
            <a:ext cx="1670372" cy="1538501"/>
          </a:xfrm>
          <a:prstGeom prst="rect">
            <a:avLst/>
          </a:prstGeom>
        </p:spPr>
      </p:pic>
      <p:sp>
        <p:nvSpPr>
          <p:cNvPr id="21" name="Text Placeholder 32"/>
          <p:cNvSpPr txBox="1">
            <a:spLocks/>
          </p:cNvSpPr>
          <p:nvPr/>
        </p:nvSpPr>
        <p:spPr>
          <a:xfrm>
            <a:off x="2858093" y="2284019"/>
            <a:ext cx="6997064" cy="40887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b="1" dirty="0">
              <a:solidFill>
                <a:schemeClr val="tx2"/>
              </a:solidFill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285380"/>
            <a:ext cx="2569030" cy="226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alphaModFix amt="10000"/>
          </a:blip>
          <a:stretch>
            <a:fillRect/>
          </a:stretch>
        </p:blipFill>
        <p:spPr>
          <a:xfrm>
            <a:off x="-1" y="-1982"/>
            <a:ext cx="2569031" cy="2261901"/>
          </a:xfrm>
          <a:prstGeom prst="rect">
            <a:avLst/>
          </a:prstGeom>
          <a:solidFill>
            <a:srgbClr val="006C3C"/>
          </a:solidFill>
        </p:spPr>
      </p:pic>
      <p:sp>
        <p:nvSpPr>
          <p:cNvPr id="12" name="Rectangle 11"/>
          <p:cNvSpPr/>
          <p:nvPr/>
        </p:nvSpPr>
        <p:spPr>
          <a:xfrm>
            <a:off x="0" y="4551239"/>
            <a:ext cx="2569030" cy="2292351"/>
          </a:xfrm>
          <a:prstGeom prst="rect">
            <a:avLst/>
          </a:prstGeom>
          <a:solidFill>
            <a:srgbClr val="1B2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371117" y="2806327"/>
            <a:ext cx="6913562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b="1" kern="0" dirty="0" smtClean="0">
                <a:solidFill>
                  <a:srgbClr val="333300"/>
                </a:solidFill>
              </a:rPr>
              <a:t> </a:t>
            </a:r>
            <a:endParaRPr lang="en-GB" altLang="en-US" sz="3200" b="1" kern="0" dirty="0" smtClean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9943" y="1296665"/>
            <a:ext cx="66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rgbClr val="1B2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CHALLENGES/OPPORTUNITIES</a:t>
            </a:r>
            <a:endParaRPr lang="en-GB" sz="3000" b="1" dirty="0">
              <a:solidFill>
                <a:srgbClr val="1B2C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184398" y="2270099"/>
            <a:ext cx="8078688" cy="3129211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228534" indent="-228534" algn="l" defTabSz="91413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  <a:ea typeface="Arial"/>
                <a:cs typeface="+mn-cs"/>
              </a:defRPr>
            </a:lvl1pPr>
            <a:lvl2pPr marL="685602" indent="-228534" algn="l" defTabSz="9141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  <a:ea typeface="Arial"/>
                <a:cs typeface="+mn-cs"/>
              </a:defRPr>
            </a:lvl2pPr>
            <a:lvl3pPr marL="1142668" indent="-228534" algn="l" defTabSz="9141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  <a:ea typeface="Arial"/>
                <a:cs typeface="+mn-cs"/>
              </a:defRPr>
            </a:lvl3pPr>
            <a:lvl4pPr marL="1599736" indent="-228534" algn="l" defTabSz="9141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  <a:ea typeface="Arial"/>
                <a:cs typeface="+mn-cs"/>
              </a:defRPr>
            </a:lvl4pPr>
            <a:lvl5pPr marL="2056804" indent="-228534" algn="l" defTabSz="9141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  <a:ea typeface="Arial"/>
                <a:cs typeface="+mn-cs"/>
              </a:defRPr>
            </a:lvl5pPr>
            <a:lvl6pPr marL="2513872" indent="-228534" algn="l" defTabSz="9141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40" indent="-228534" algn="l" defTabSz="9141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007" indent="-228534" algn="l" defTabSz="9141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75" indent="-228534" algn="l" defTabSz="9141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0" dirty="0" smtClean="0"/>
              <a:t>Competing for similar resources</a:t>
            </a:r>
          </a:p>
          <a:p>
            <a:r>
              <a:rPr lang="en-GB" sz="8000" dirty="0" smtClean="0"/>
              <a:t>Political pressures </a:t>
            </a:r>
          </a:p>
          <a:p>
            <a:r>
              <a:rPr lang="en-GB" sz="8000" dirty="0" smtClean="0"/>
              <a:t>Growth at all cost</a:t>
            </a:r>
          </a:p>
          <a:p>
            <a:r>
              <a:rPr lang="en-GB" sz="8000" dirty="0" smtClean="0"/>
              <a:t>Aging population living longer, less turnover, less houses available</a:t>
            </a:r>
          </a:p>
          <a:p>
            <a:r>
              <a:rPr lang="en-GB" sz="8000" dirty="0" smtClean="0"/>
              <a:t>More people in food, fuel &amp; furniture poverty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794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3119669" cy="2284019"/>
          </a:xfrm>
          <a:prstGeom prst="rect">
            <a:avLst/>
          </a:prstGeom>
          <a:solidFill>
            <a:srgbClr val="006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pic>
        <p:nvPicPr>
          <p:cNvPr id="5" name="Picture 3" descr="W:\Communications\All  PHOTOS\2015 photos\Real Food\Real Food Team photo May 20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5" r="11528"/>
          <a:stretch/>
        </p:blipFill>
        <p:spPr bwMode="auto">
          <a:xfrm>
            <a:off x="2" y="2284018"/>
            <a:ext cx="3119668" cy="234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-1" y="4628982"/>
            <a:ext cx="3119671" cy="2306780"/>
          </a:xfrm>
          <a:prstGeom prst="rect">
            <a:avLst/>
          </a:prstGeom>
          <a:solidFill>
            <a:srgbClr val="1B2C5F"/>
          </a:solidFill>
        </p:spPr>
      </p:pic>
      <p:pic>
        <p:nvPicPr>
          <p:cNvPr id="7" name="Picture 6" descr="WCHG_logo_CMYK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373" y="188640"/>
            <a:ext cx="2227163" cy="153850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147592"/>
            <a:ext cx="3119669" cy="248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184398" y="2270099"/>
            <a:ext cx="8078688" cy="3129211"/>
          </a:xfrm>
          <a:prstGeom prst="rect">
            <a:avLst/>
          </a:prstGeom>
        </p:spPr>
        <p:txBody>
          <a:bodyPr>
            <a:normAutofit/>
          </a:bodyPr>
          <a:lstStyle>
            <a:lvl1pPr marL="228534" indent="-228534" algn="l" defTabSz="91413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  <a:ea typeface="Arial"/>
                <a:cs typeface="+mn-cs"/>
              </a:defRPr>
            </a:lvl1pPr>
            <a:lvl2pPr marL="685602" indent="-228534" algn="l" defTabSz="9141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  <a:ea typeface="Arial"/>
                <a:cs typeface="+mn-cs"/>
              </a:defRPr>
            </a:lvl2pPr>
            <a:lvl3pPr marL="1142668" indent="-228534" algn="l" defTabSz="9141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  <a:ea typeface="Arial"/>
                <a:cs typeface="+mn-cs"/>
              </a:defRPr>
            </a:lvl3pPr>
            <a:lvl4pPr marL="1599736" indent="-228534" algn="l" defTabSz="9141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  <a:ea typeface="Arial"/>
                <a:cs typeface="+mn-cs"/>
              </a:defRPr>
            </a:lvl4pPr>
            <a:lvl5pPr marL="2056804" indent="-228534" algn="l" defTabSz="9141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  <a:ea typeface="Arial"/>
                <a:cs typeface="+mn-cs"/>
              </a:defRPr>
            </a:lvl5pPr>
            <a:lvl6pPr marL="2513872" indent="-228534" algn="l" defTabSz="9141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40" indent="-228534" algn="l" defTabSz="9141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007" indent="-228534" algn="l" defTabSz="9141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75" indent="-228534" algn="l" defTabSz="9141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628571" y="1727141"/>
            <a:ext cx="78957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Government softened line on ownership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LHA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cap &amp; supported housing critical issue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Homelessness &amp; rough sleeping has attention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Strong spirit collaboration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Mayoral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election -  focus</a:t>
            </a:r>
          </a:p>
        </p:txBody>
      </p:sp>
    </p:spTree>
    <p:extLst>
      <p:ext uri="{BB962C8B-B14F-4D97-AF65-F5344CB8AC3E}">
        <p14:creationId xmlns:p14="http://schemas.microsoft.com/office/powerpoint/2010/main" val="57419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A6A6A6"/>
      </a:accent1>
      <a:accent2>
        <a:srgbClr val="7E7E7E"/>
      </a:accent2>
      <a:accent3>
        <a:srgbClr val="595959"/>
      </a:accent3>
      <a:accent4>
        <a:srgbClr val="404040"/>
      </a:accent4>
      <a:accent5>
        <a:srgbClr val="262626"/>
      </a:accent5>
      <a:accent6>
        <a:srgbClr val="118CE7"/>
      </a:accent6>
      <a:hlink>
        <a:srgbClr val="118BE6"/>
      </a:hlink>
      <a:folHlink>
        <a:srgbClr val="969696"/>
      </a:folHlink>
    </a:clrScheme>
    <a:fontScheme name="Custom 2">
      <a:majorFont>
        <a:latin typeface="Roboto medium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29566</TotalTime>
  <Words>851</Words>
  <Application>Microsoft Office PowerPoint</Application>
  <PresentationFormat>Custom</PresentationFormat>
  <Paragraphs>96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BACKGROUND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REFLECTIONS 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</dc:creator>
  <cp:lastModifiedBy>Helen Walker</cp:lastModifiedBy>
  <cp:revision>2756</cp:revision>
  <cp:lastPrinted>2017-02-27T11:42:59Z</cp:lastPrinted>
  <dcterms:created xsi:type="dcterms:W3CDTF">2014-10-04T04:19:21Z</dcterms:created>
  <dcterms:modified xsi:type="dcterms:W3CDTF">2017-02-27T15:43:10Z</dcterms:modified>
</cp:coreProperties>
</file>