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30" r:id="rId2"/>
    <p:sldId id="514" r:id="rId3"/>
    <p:sldId id="513" r:id="rId4"/>
    <p:sldId id="455" r:id="rId5"/>
    <p:sldId id="511" r:id="rId6"/>
    <p:sldId id="457" r:id="rId7"/>
    <p:sldId id="438" r:id="rId8"/>
    <p:sldId id="436" r:id="rId9"/>
    <p:sldId id="459" r:id="rId10"/>
    <p:sldId id="509" r:id="rId11"/>
    <p:sldId id="516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rissa Langham" initials="C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33CC"/>
    <a:srgbClr val="66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6696" autoAdjust="0"/>
  </p:normalViewPr>
  <p:slideViewPr>
    <p:cSldViewPr>
      <p:cViewPr varScale="1">
        <p:scale>
          <a:sx n="108" d="100"/>
          <a:sy n="108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CE4AB-FF2F-450A-BD6E-B7983EE5D588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D3D2D-B8CC-4BB8-B9E0-FE26770152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33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D3D2D-B8CC-4BB8-B9E0-FE26770152D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D3D2D-B8CC-4BB8-B9E0-FE26770152D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70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D3D2D-B8CC-4BB8-B9E0-FE26770152D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45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1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967186" y="2213282"/>
            <a:ext cx="771961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 dirty="0" smtClean="0">
                <a:solidFill>
                  <a:srgbClr val="0172BB"/>
                </a:solidFill>
                <a:latin typeface="Arial" pitchFamily="34" charset="0"/>
                <a:cs typeface="Arial" pitchFamily="34" charset="0"/>
              </a:rPr>
              <a:t>Single Hospital Service update </a:t>
            </a:r>
            <a:r>
              <a:rPr lang="en-GB" altLang="en-US" sz="4000" b="1" dirty="0">
                <a:solidFill>
                  <a:srgbClr val="0172B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4000" b="1" dirty="0">
                <a:solidFill>
                  <a:srgbClr val="0172BB"/>
                </a:solidFill>
                <a:latin typeface="Arial" pitchFamily="34" charset="0"/>
                <a:cs typeface="Arial" pitchFamily="34" charset="0"/>
              </a:rPr>
            </a:br>
            <a:endParaRPr lang="en-GB" altLang="en-US" sz="4000" b="1" dirty="0" smtClean="0">
              <a:solidFill>
                <a:srgbClr val="0172BB"/>
              </a:solidFill>
              <a:latin typeface="Arial" pitchFamily="34" charset="0"/>
              <a:cs typeface="Arial" pitchFamily="34" charset="0"/>
            </a:endParaRPr>
          </a:p>
          <a:p>
            <a:endParaRPr lang="en-GB" altLang="en-US" sz="4000" b="1" dirty="0" smtClean="0">
              <a:solidFill>
                <a:srgbClr val="0172B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altLang="en-US" sz="20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Paul </a:t>
            </a:r>
            <a:r>
              <a:rPr lang="en-GB" altLang="en-US" sz="2000" b="1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altLang="en-US" sz="20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ethercott</a:t>
            </a:r>
          </a:p>
          <a:p>
            <a:r>
              <a:rPr lang="en-GB" altLang="en-US" sz="20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Community Partnership Manager</a:t>
            </a:r>
          </a:p>
          <a:p>
            <a:r>
              <a:rPr lang="en-GB" altLang="en-US" sz="20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Manchester </a:t>
            </a:r>
            <a:r>
              <a:rPr lang="en-GB" altLang="en-US" sz="2000" b="1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GB" altLang="en-US" sz="20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niversity NHS Foundation Trus</a:t>
            </a:r>
            <a:r>
              <a:rPr lang="en-GB" altLang="en-US" sz="24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GB" altLang="en-US" b="1" dirty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" y="-302373"/>
            <a:ext cx="9296401" cy="71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16" y="1615440"/>
            <a:ext cx="905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pt-B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872" y="533399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alt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New Foundation Trust – New Name:</a:t>
            </a:r>
            <a:endParaRPr lang="pt-BR" alt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0266" y="1264830"/>
            <a:ext cx="1766877" cy="5248172"/>
            <a:chOff x="-16933" y="1185335"/>
            <a:chExt cx="1766877" cy="5248172"/>
          </a:xfrm>
        </p:grpSpPr>
        <p:pic>
          <p:nvPicPr>
            <p:cNvPr id="13" name="Picture 12" descr="St Mary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33" y="1676400"/>
              <a:ext cx="1749943" cy="476176"/>
            </a:xfrm>
            <a:prstGeom prst="rect">
              <a:avLst/>
            </a:prstGeom>
          </p:spPr>
        </p:pic>
        <p:pic>
          <p:nvPicPr>
            <p:cNvPr id="14" name="Picture 13" descr="MRI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5335"/>
              <a:ext cx="1749943" cy="476176"/>
            </a:xfrm>
            <a:prstGeom prst="rect">
              <a:avLst/>
            </a:prstGeom>
          </p:spPr>
        </p:pic>
        <p:pic>
          <p:nvPicPr>
            <p:cNvPr id="15" name="Picture 14" descr="childrens hospital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75935"/>
              <a:ext cx="1749943" cy="466651"/>
            </a:xfrm>
            <a:prstGeom prst="rect">
              <a:avLst/>
            </a:prstGeom>
          </p:spPr>
        </p:pic>
        <p:pic>
          <p:nvPicPr>
            <p:cNvPr id="16" name="Picture 15" descr="eye hospital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31"/>
            <a:stretch/>
          </p:blipFill>
          <p:spPr>
            <a:xfrm>
              <a:off x="0" y="2675467"/>
              <a:ext cx="1749943" cy="397933"/>
            </a:xfrm>
            <a:prstGeom prst="rect">
              <a:avLst/>
            </a:prstGeom>
          </p:spPr>
        </p:pic>
        <p:pic>
          <p:nvPicPr>
            <p:cNvPr id="18" name="Picture 17" descr="Wythenshawe hospital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3" b="51276"/>
            <a:stretch/>
          </p:blipFill>
          <p:spPr>
            <a:xfrm>
              <a:off x="0" y="4885267"/>
              <a:ext cx="1749944" cy="372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dental hospital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54"/>
            <a:stretch/>
          </p:blipFill>
          <p:spPr>
            <a:xfrm>
              <a:off x="0" y="3149601"/>
              <a:ext cx="1749943" cy="406400"/>
            </a:xfrm>
            <a:prstGeom prst="rect">
              <a:avLst/>
            </a:prstGeom>
          </p:spPr>
        </p:pic>
        <p:pic>
          <p:nvPicPr>
            <p:cNvPr id="20" name="Picture 19" descr="Withington-Front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80" b="22212"/>
            <a:stretch/>
          </p:blipFill>
          <p:spPr>
            <a:xfrm>
              <a:off x="0" y="5367865"/>
              <a:ext cx="1749944" cy="406399"/>
            </a:xfrm>
            <a:prstGeom prst="rect">
              <a:avLst/>
            </a:prstGeom>
          </p:spPr>
        </p:pic>
        <p:pic>
          <p:nvPicPr>
            <p:cNvPr id="23" name="Picture 22" descr="altrincham hospital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20"/>
            <a:stretch/>
          </p:blipFill>
          <p:spPr>
            <a:xfrm>
              <a:off x="8467" y="4072465"/>
              <a:ext cx="1739928" cy="536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trafford hospital.jp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418"/>
            <a:stretch/>
          </p:blipFill>
          <p:spPr>
            <a:xfrm>
              <a:off x="0" y="3623732"/>
              <a:ext cx="1749943" cy="414868"/>
            </a:xfrm>
            <a:prstGeom prst="rect">
              <a:avLst/>
            </a:prstGeom>
          </p:spPr>
        </p:pic>
        <p:pic>
          <p:nvPicPr>
            <p:cNvPr id="25" name="Picture 24" descr="north manchester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24"/>
            <a:stretch/>
          </p:blipFill>
          <p:spPr>
            <a:xfrm>
              <a:off x="0" y="5963322"/>
              <a:ext cx="1748765" cy="470185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3048000" y="3635497"/>
            <a:ext cx="4724400" cy="105274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                  From 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October </a:t>
            </a:r>
            <a:r>
              <a:rPr lang="en-GB" dirty="0" smtClean="0">
                <a:solidFill>
                  <a:schemeClr val="tx1"/>
                </a:solidFill>
              </a:rPr>
              <a:t>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6744" y="5629870"/>
            <a:ext cx="5967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hospitals will keep their current names and have a strong identity in the new Trust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Wythenshawe Hospital, Trafford General Hospital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64D6257E-1619-4862-A004-9A00A5FCD295" descr="69307B07-1C00-428E-9129-4C800C5B4134@ho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32" y="1201270"/>
            <a:ext cx="6065440" cy="192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" y="-302373"/>
            <a:ext cx="9296401" cy="71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72964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 to date: 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332636"/>
            <a:ext cx="7848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Governing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Body elected including links to Community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Partners.</a:t>
            </a:r>
          </a:p>
          <a:p>
            <a:pPr lvl="0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Board and Executive in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SHS Integration process Day 1 targets met and day 1 -100 on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 to be achieved.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began.</a:t>
            </a:r>
          </a:p>
          <a:p>
            <a:pPr lvl="0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to build on 2 organisations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9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5158"/>
          <a:stretch/>
        </p:blipFill>
        <p:spPr>
          <a:xfrm>
            <a:off x="152400" y="1346317"/>
            <a:ext cx="1234440" cy="1203615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1812933" y="1491034"/>
            <a:ext cx="249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Manchester has the highest rate of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early death from respiratory (breathing) diseases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England. More than 64% of these deaths are considered to be preventable.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94" y="1346317"/>
            <a:ext cx="1305098" cy="1305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491033"/>
            <a:ext cx="2650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Manchester has one of the highest rates of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child poverty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country; with just over 32% of children aged under 16 living in poverty, and many live in homes where no-one is employed.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86088"/>
            <a:ext cx="1535565" cy="1305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2933" y="2901209"/>
            <a:ext cx="249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Nearly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4,000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people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aged 16–64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Manchester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were long-term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unemployed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2014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This was 10.5%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Manchester population.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32" y="2871030"/>
            <a:ext cx="588222" cy="1190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2931094"/>
            <a:ext cx="249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August 2015,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were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2,895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Manchester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diagnosed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vast majority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(95%)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patients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are aged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65 and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over.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" y="4172902"/>
            <a:ext cx="1199804" cy="1199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16" y="4191000"/>
            <a:ext cx="1269076" cy="12690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2933" y="4219467"/>
            <a:ext cx="249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 have the highest number of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smoking-related deaths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country. Each year there are some 735 deaths and 4,760 hospital admissions due to smoking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0092" y="4449638"/>
            <a:ext cx="285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Some 350 people under the age of 75 die from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cardiovascular (heart) disease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Manchester each year.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580" y="5963674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     In Trafford there is less deprivation but an older population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02344" y="502620"/>
            <a:ext cx="7090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altLang="en-US" sz="2400" b="1" dirty="0" smtClean="0">
                <a:solidFill>
                  <a:srgbClr val="0172BB"/>
                </a:solidFill>
                <a:latin typeface="Arial" pitchFamily="34" charset="0"/>
                <a:cs typeface="Arial" pitchFamily="34" charset="0"/>
              </a:rPr>
              <a:t>Why are we creating a Single Hospital Service?</a:t>
            </a:r>
            <a:endParaRPr lang="en-GB" altLang="en-US" sz="2400" b="1" dirty="0">
              <a:solidFill>
                <a:srgbClr val="0172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685800" y="920757"/>
            <a:ext cx="7433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200" b="1" dirty="0" smtClean="0">
                <a:solidFill>
                  <a:srgbClr val="0172BB"/>
                </a:solidFill>
                <a:latin typeface="Arial" pitchFamily="34" charset="0"/>
                <a:cs typeface="Arial" pitchFamily="34" charset="0"/>
              </a:rPr>
              <a:t>The case for change</a:t>
            </a:r>
          </a:p>
        </p:txBody>
      </p:sp>
      <p:sp>
        <p:nvSpPr>
          <p:cNvPr id="2" name="Rectangle 1"/>
          <p:cNvSpPr/>
          <p:nvPr/>
        </p:nvSpPr>
        <p:spPr>
          <a:xfrm>
            <a:off x="570314" y="1782395"/>
            <a:ext cx="788788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Hospital services in our locality are facing a number of challenges: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Clr>
                <a:srgbClr val="A6B0E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Care is fragmented - resulting in an unacceptable variation in care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Clr>
                <a:srgbClr val="A6B0E2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challenges and the need to move to consistent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day services for our patients</a:t>
            </a:r>
          </a:p>
          <a:p>
            <a:pPr marL="1257300" lvl="2" indent="-342900">
              <a:buClr>
                <a:srgbClr val="A6B0E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Increased demand for services</a:t>
            </a:r>
          </a:p>
          <a:p>
            <a:pPr marL="1257300" lvl="2" indent="-342900">
              <a:buClr>
                <a:srgbClr val="A6B0E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Financial deficits and sustainability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36" lvl="2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0314" y="4800600"/>
            <a:ext cx="5754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Sir Jonathan Michael independent review for Manchester Health and Wellbeing Board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Agreed to create a new, city-wide hospital Trust for City of Manchester, Trafford and the communities we serve.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953000"/>
            <a:ext cx="2142066" cy="15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023" y="0"/>
            <a:ext cx="95547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942" y="2133600"/>
            <a:ext cx="7790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2800" dirty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altLang="en-US" sz="28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altLang="en-US" sz="2800" dirty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438942" y="1295400"/>
            <a:ext cx="8095458" cy="5105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Creating a new NHS Foundation Trust provides the ideal platform to deliver the benefits of a Single Hospital Service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the population of Manchester, Trafford and the wider region.  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new organisation will improve the health and quality of life of our diverse population by building an organisation that:</a:t>
            </a:r>
          </a:p>
          <a:p>
            <a:pPr lvl="1">
              <a:spcBef>
                <a:spcPct val="50000"/>
              </a:spcBef>
            </a:pP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</a:pP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</a:pP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19244" y="3518595"/>
            <a:ext cx="2362200" cy="1196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Is recognised internationally as a leading healthcare provider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9071" y="4876800"/>
            <a:ext cx="2362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Attracts, develops and retains great people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10171" y="3518594"/>
            <a:ext cx="2362200" cy="1196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Excels in quality, safety and patient experience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4876800"/>
            <a:ext cx="2456656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Undertakes large scale research, innovation and teaching for the benefit of the NHS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8896" y="4876800"/>
            <a:ext cx="2362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Plays its full part in the GM health and social care economy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4294" y="646176"/>
            <a:ext cx="3438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What is our vision?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UHSM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r="23722"/>
          <a:stretch/>
        </p:blipFill>
        <p:spPr>
          <a:xfrm>
            <a:off x="7384272" y="4653064"/>
            <a:ext cx="753533" cy="838200"/>
          </a:xfrm>
          <a:prstGeom prst="rect">
            <a:avLst/>
          </a:prstGeom>
        </p:spPr>
      </p:pic>
      <p:pic>
        <p:nvPicPr>
          <p:cNvPr id="5" name="Picture 4" descr="CMFT written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80833"/>
            <a:ext cx="1371600" cy="716342"/>
          </a:xfrm>
          <a:prstGeom prst="rect">
            <a:avLst/>
          </a:prstGeom>
        </p:spPr>
      </p:pic>
      <p:pic>
        <p:nvPicPr>
          <p:cNvPr id="6" name="Picture 5" descr="UHSM written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75" y="5441295"/>
            <a:ext cx="1981200" cy="485099"/>
          </a:xfrm>
          <a:prstGeom prst="rect">
            <a:avLst/>
          </a:prstGeom>
        </p:spPr>
      </p:pic>
      <p:pic>
        <p:nvPicPr>
          <p:cNvPr id="7" name="Picture 6" descr="PAHT written log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b="23077"/>
          <a:stretch/>
        </p:blipFill>
        <p:spPr>
          <a:xfrm>
            <a:off x="6592006" y="6228817"/>
            <a:ext cx="2368995" cy="449194"/>
          </a:xfrm>
          <a:prstGeom prst="rect">
            <a:avLst/>
          </a:prstGeom>
        </p:spPr>
      </p:pic>
      <p:pic>
        <p:nvPicPr>
          <p:cNvPr id="8" name="Picture 7" descr="CMFT 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84" y="2125726"/>
            <a:ext cx="734045" cy="2647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0" y="423335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Hospital Service</a:t>
            </a:r>
            <a:endParaRPr lang="en-GB" sz="1600" b="1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NHS 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1143000" cy="457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0" y="1407029"/>
            <a:ext cx="1766877" cy="5248172"/>
            <a:chOff x="-16933" y="1185335"/>
            <a:chExt cx="1766877" cy="5248172"/>
          </a:xfrm>
        </p:grpSpPr>
        <p:pic>
          <p:nvPicPr>
            <p:cNvPr id="12" name="Picture 11" descr="St Marys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33" y="1676400"/>
              <a:ext cx="1749943" cy="476176"/>
            </a:xfrm>
            <a:prstGeom prst="rect">
              <a:avLst/>
            </a:prstGeom>
          </p:spPr>
        </p:pic>
        <p:pic>
          <p:nvPicPr>
            <p:cNvPr id="13" name="Picture 12" descr="MRI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5335"/>
              <a:ext cx="1749943" cy="476176"/>
            </a:xfrm>
            <a:prstGeom prst="rect">
              <a:avLst/>
            </a:prstGeom>
          </p:spPr>
        </p:pic>
        <p:pic>
          <p:nvPicPr>
            <p:cNvPr id="14" name="Picture 13" descr="childrens hospital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75935"/>
              <a:ext cx="1749943" cy="466651"/>
            </a:xfrm>
            <a:prstGeom prst="rect">
              <a:avLst/>
            </a:prstGeom>
          </p:spPr>
        </p:pic>
        <p:pic>
          <p:nvPicPr>
            <p:cNvPr id="15" name="Picture 14" descr="eye hospital.jp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31"/>
            <a:stretch/>
          </p:blipFill>
          <p:spPr>
            <a:xfrm>
              <a:off x="0" y="2675467"/>
              <a:ext cx="1749943" cy="397933"/>
            </a:xfrm>
            <a:prstGeom prst="rect">
              <a:avLst/>
            </a:prstGeom>
          </p:spPr>
        </p:pic>
        <p:pic>
          <p:nvPicPr>
            <p:cNvPr id="16" name="Picture 15" descr="Wythenshawe hospital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3" b="51276"/>
            <a:stretch/>
          </p:blipFill>
          <p:spPr>
            <a:xfrm>
              <a:off x="0" y="4885267"/>
              <a:ext cx="1749944" cy="372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dental hospital.jp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54"/>
            <a:stretch/>
          </p:blipFill>
          <p:spPr>
            <a:xfrm>
              <a:off x="0" y="3149601"/>
              <a:ext cx="1749943" cy="406400"/>
            </a:xfrm>
            <a:prstGeom prst="rect">
              <a:avLst/>
            </a:prstGeom>
          </p:spPr>
        </p:pic>
        <p:pic>
          <p:nvPicPr>
            <p:cNvPr id="18" name="Picture 17" descr="Withington-Front.jpg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80" b="22212"/>
            <a:stretch/>
          </p:blipFill>
          <p:spPr>
            <a:xfrm>
              <a:off x="0" y="5367865"/>
              <a:ext cx="1749944" cy="406399"/>
            </a:xfrm>
            <a:prstGeom prst="rect">
              <a:avLst/>
            </a:prstGeom>
          </p:spPr>
        </p:pic>
        <p:pic>
          <p:nvPicPr>
            <p:cNvPr id="19" name="Picture 18" descr="altrincham hospital.jpg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20"/>
            <a:stretch/>
          </p:blipFill>
          <p:spPr>
            <a:xfrm>
              <a:off x="8467" y="4072465"/>
              <a:ext cx="1739928" cy="536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trafford hospital.jpg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418"/>
            <a:stretch/>
          </p:blipFill>
          <p:spPr>
            <a:xfrm>
              <a:off x="0" y="3623732"/>
              <a:ext cx="1749943" cy="414868"/>
            </a:xfrm>
            <a:prstGeom prst="rect">
              <a:avLst/>
            </a:prstGeom>
          </p:spPr>
        </p:pic>
        <p:pic>
          <p:nvPicPr>
            <p:cNvPr id="21" name="Picture 20" descr="north manchester.jpg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24"/>
            <a:stretch/>
          </p:blipFill>
          <p:spPr>
            <a:xfrm>
              <a:off x="0" y="5963322"/>
              <a:ext cx="1748765" cy="470185"/>
            </a:xfrm>
            <a:prstGeom prst="rect">
              <a:avLst/>
            </a:prstGeom>
          </p:spPr>
        </p:pic>
      </p:grpSp>
      <p:sp>
        <p:nvSpPr>
          <p:cNvPr id="22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68565" y="1506888"/>
            <a:ext cx="4303060" cy="26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900" dirty="0" smtClean="0">
                <a:latin typeface="Arial"/>
                <a:cs typeface="Arial"/>
              </a:rPr>
              <a:t>Manchester Royal Infirmary (MRI)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68565" y="1933366"/>
            <a:ext cx="31751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/>
                <a:cs typeface="Arial"/>
              </a:rPr>
              <a:t>St. Mary’s </a:t>
            </a:r>
            <a:r>
              <a:rPr lang="en-US" sz="1900" dirty="0" smtClean="0">
                <a:latin typeface="Arial"/>
                <a:cs typeface="Arial"/>
              </a:rPr>
              <a:t>Hospital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8565" y="2397755"/>
            <a:ext cx="45684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/>
                <a:cs typeface="Arial"/>
              </a:rPr>
              <a:t>Royal Manchester Children’s Hospital</a:t>
            </a:r>
            <a:endParaRPr lang="en-US" sz="1900" dirty="0"/>
          </a:p>
        </p:txBody>
      </p:sp>
      <p:sp>
        <p:nvSpPr>
          <p:cNvPr id="28" name="TextBox 27"/>
          <p:cNvSpPr txBox="1"/>
          <p:nvPr/>
        </p:nvSpPr>
        <p:spPr>
          <a:xfrm>
            <a:off x="2568565" y="2909526"/>
            <a:ext cx="39334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/>
                <a:cs typeface="Arial"/>
              </a:rPr>
              <a:t>Manchester Royal Eye Hospital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68565" y="3392868"/>
            <a:ext cx="50423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/>
                <a:cs typeface="Arial"/>
              </a:rPr>
              <a:t>University Dental Hospital of Manchester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68565" y="3866732"/>
            <a:ext cx="43599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/>
                <a:cs typeface="Arial"/>
              </a:rPr>
              <a:t>Trafford General Hospital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68565" y="4350074"/>
            <a:ext cx="29287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/>
                <a:cs typeface="Arial"/>
              </a:rPr>
              <a:t>Altrincham </a:t>
            </a:r>
            <a:r>
              <a:rPr lang="en-US" sz="1900" dirty="0" smtClean="0">
                <a:latin typeface="Arial"/>
                <a:cs typeface="Arial"/>
              </a:rPr>
              <a:t>Hospital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68565" y="5108256"/>
            <a:ext cx="264439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/>
                <a:cs typeface="Arial"/>
              </a:rPr>
              <a:t>Wythenshawe </a:t>
            </a:r>
            <a:r>
              <a:rPr lang="en-US" sz="1900" dirty="0" smtClean="0">
                <a:latin typeface="Arial"/>
                <a:cs typeface="Arial"/>
              </a:rPr>
              <a:t>Hospital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8565" y="5610553"/>
            <a:ext cx="3876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/>
                <a:cs typeface="Arial"/>
              </a:rPr>
              <a:t>Withington Community </a:t>
            </a:r>
            <a:r>
              <a:rPr lang="en-US" sz="1900" dirty="0" smtClean="0">
                <a:latin typeface="Arial"/>
                <a:cs typeface="Arial"/>
              </a:rPr>
              <a:t>Hospital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8565" y="6245531"/>
            <a:ext cx="443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North Manchester General Hospital 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68564" y="964153"/>
            <a:ext cx="654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Hospitals </a:t>
            </a:r>
            <a:r>
              <a:rPr lang="en-GB" b="1" dirty="0">
                <a:latin typeface="Arial"/>
                <a:cs typeface="Arial"/>
              </a:rPr>
              <a:t>in the new  </a:t>
            </a:r>
            <a:r>
              <a:rPr lang="en-GB" b="1" dirty="0" smtClean="0">
                <a:latin typeface="Arial"/>
                <a:cs typeface="Arial"/>
              </a:rPr>
              <a:t>Trust</a:t>
            </a:r>
            <a:r>
              <a:rPr lang="en-GB" b="1" dirty="0">
                <a:latin typeface="Arial"/>
                <a:cs typeface="Arial"/>
              </a:rPr>
              <a:t>	 </a:t>
            </a:r>
            <a:r>
              <a:rPr lang="en-GB" b="1" dirty="0" smtClean="0">
                <a:latin typeface="Arial"/>
                <a:cs typeface="Arial"/>
              </a:rPr>
              <a:t>     Trust </a:t>
            </a:r>
            <a:r>
              <a:rPr lang="en-GB" b="1" dirty="0">
                <a:latin typeface="Arial"/>
                <a:cs typeface="Arial"/>
              </a:rPr>
              <a:t>they are now 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606067" y="304800"/>
            <a:ext cx="7685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800" b="1" dirty="0" smtClean="0">
                <a:solidFill>
                  <a:srgbClr val="0172BB"/>
                </a:solidFill>
                <a:latin typeface="Arial" pitchFamily="34" charset="0"/>
                <a:cs typeface="Arial" pitchFamily="34" charset="0"/>
              </a:rPr>
              <a:t>What have we achieved before Oct 2017?</a:t>
            </a:r>
            <a:endParaRPr lang="en-GB" altLang="en-US" sz="2800" b="1" dirty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78551" y="1447800"/>
            <a:ext cx="0" cy="464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6067" y="3590544"/>
            <a:ext cx="76617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790194"/>
            <a:ext cx="1042415" cy="6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3771900"/>
            <a:ext cx="1121664" cy="5608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3510" y="3059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Competition Case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60058" y="3059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Patient Benefits Case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96568" y="610343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Full Business Case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06469" y="6086484"/>
            <a:ext cx="278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PTIP (Post-Transaction Integration  Plan)</a:t>
            </a:r>
            <a:endParaRPr lang="en-GB" b="1" dirty="0"/>
          </a:p>
        </p:txBody>
      </p:sp>
      <p:pic>
        <p:nvPicPr>
          <p:cNvPr id="1026" name="Picture 2" descr="https://competitionandmarkets.blog.gov.uk/wp-content/uploads/sites/149/2015/07/Compliance-620x4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10" y="4332732"/>
            <a:ext cx="2244090" cy="15066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" y="1467765"/>
            <a:ext cx="2144051" cy="1504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 descr="C:\Users\ClLangha\Local Settings\Temporary Internet Files\Content.Outlook\VN7BWRQ3\093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93" y="1467765"/>
            <a:ext cx="2287773" cy="152537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lLangha\Local Settings\Temporary Internet Files\Content.Outlook\VN7BWRQ3\109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67" y="4332732"/>
            <a:ext cx="2390634" cy="162097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4568" y="2540576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CMA has cleared the merger between the two Manchester hospital Trusts as it will be of overall benefit to patients.</a:t>
            </a:r>
          </a:p>
          <a:p>
            <a:endParaRPr lang="en-GB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who are expected to benefit from the merger include those at risk of heart attacks or strokes, and those who need vascular surgery or kidney stone removal.”</a:t>
            </a:r>
          </a:p>
          <a:p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-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1st August 2017</a:t>
            </a:r>
          </a:p>
        </p:txBody>
      </p:sp>
      <p:pic>
        <p:nvPicPr>
          <p:cNvPr id="8" name="Picture 7" descr="pati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404148"/>
            <a:ext cx="2251636" cy="1237654"/>
          </a:xfrm>
          <a:prstGeom prst="rect">
            <a:avLst/>
          </a:prstGeom>
        </p:spPr>
      </p:pic>
      <p:pic>
        <p:nvPicPr>
          <p:cNvPr id="2" name="Picture 2" descr="http://www.agg-net.com/files/aggnet/styles/news_article_main/public/images/news/cma-logo-v3.jpg?itok=BxtXQr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69" y="-402234"/>
            <a:ext cx="3879042" cy="29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638550" cy="1819275"/>
          </a:xfrm>
          <a:prstGeom prst="rect">
            <a:avLst/>
          </a:prstGeom>
        </p:spPr>
      </p:pic>
      <p:pic>
        <p:nvPicPr>
          <p:cNvPr id="14" name="Picture 13" descr="85-mee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831820"/>
            <a:ext cx="3491854" cy="17459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2590800"/>
            <a:ext cx="2362200" cy="16859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Full Business Case &amp; Integration Plan Submitted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05200" y="2606037"/>
            <a:ext cx="2286000" cy="16859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Full Business </a:t>
            </a:r>
            <a:r>
              <a:rPr lang="en-GB" dirty="0" smtClean="0">
                <a:solidFill>
                  <a:schemeClr val="tx1"/>
                </a:solidFill>
              </a:rPr>
              <a:t>Case </a:t>
            </a:r>
            <a:r>
              <a:rPr lang="en-GB" dirty="0">
                <a:solidFill>
                  <a:schemeClr val="tx1"/>
                </a:solidFill>
              </a:rPr>
              <a:t>Appraisal Process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64224" y="2590800"/>
            <a:ext cx="2402205" cy="16859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Advised CMA on Patient Benefits Case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flipV="1">
            <a:off x="2971800" y="3276601"/>
            <a:ext cx="533400" cy="15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flipV="1">
            <a:off x="5791200" y="3276601"/>
            <a:ext cx="573024" cy="157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42354" y="5606575"/>
            <a:ext cx="524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on track            achieved Sept 2017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343920" y="5747833"/>
            <a:ext cx="576064" cy="117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647669" y="915293"/>
            <a:ext cx="2196083" cy="3014084"/>
            <a:chOff x="457200" y="1371600"/>
            <a:chExt cx="2014728" cy="2745733"/>
          </a:xfrm>
        </p:grpSpPr>
        <p:sp>
          <p:nvSpPr>
            <p:cNvPr id="4" name="Rectangle 3"/>
            <p:cNvSpPr/>
            <p:nvPr/>
          </p:nvSpPr>
          <p:spPr>
            <a:xfrm>
              <a:off x="457200" y="1371600"/>
              <a:ext cx="2014728" cy="2743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28" y="1371600"/>
              <a:ext cx="1981200" cy="170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57200" y="3136022"/>
              <a:ext cx="2014728" cy="981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3,000+</a:t>
              </a:r>
            </a:p>
            <a:p>
              <a:pPr algn="ctr"/>
              <a:r>
                <a:rPr lang="en-GB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responses</a:t>
              </a:r>
              <a:endPara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7200" y="915293"/>
            <a:ext cx="1600200" cy="30471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Leads</a:t>
            </a:r>
            <a:endParaRPr lang="en-GB" sz="8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915293"/>
            <a:ext cx="3810000" cy="2322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500+ </a:t>
            </a: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 Engaged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48302" y="4535098"/>
            <a:ext cx="1944656" cy="1878681"/>
            <a:chOff x="4878378" y="3165120"/>
            <a:chExt cx="2831490" cy="2863258"/>
          </a:xfrm>
        </p:grpSpPr>
        <p:pic>
          <p:nvPicPr>
            <p:cNvPr id="21" name="Picture 20" descr="Calendar Graphic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049668" y="3165120"/>
              <a:ext cx="2488912" cy="2711450"/>
            </a:xfrm>
            <a:prstGeom prst="rect">
              <a:avLst/>
            </a:prstGeom>
            <a:effectLst>
              <a:outerShdw blurRad="165100" dist="38100" dir="2700000">
                <a:srgbClr val="000000">
                  <a:alpha val="59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4878378" y="3836160"/>
              <a:ext cx="2831490" cy="422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Months of Consultation </a:t>
              </a:r>
              <a:endParaRPr lang="en-US" sz="1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54107" y="4198982"/>
              <a:ext cx="2488912" cy="182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smtClean="0">
                  <a:solidFill>
                    <a:srgbClr val="004E7D"/>
                  </a:solidFill>
                  <a:latin typeface="Arial"/>
                  <a:cs typeface="Arial"/>
                </a:rPr>
                <a:t>13</a:t>
              </a:r>
              <a:endParaRPr lang="en-US" sz="7200" b="1" dirty="0">
                <a:solidFill>
                  <a:srgbClr val="004E7D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400" y="4535098"/>
            <a:ext cx="2209800" cy="2040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Benefits Cases</a:t>
            </a:r>
          </a:p>
          <a:p>
            <a:pPr algn="ctr"/>
            <a:r>
              <a:rPr lang="en-GB" sz="8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8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New Single Trus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46" y="3560402"/>
            <a:ext cx="3199307" cy="3199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72534"/>
            <a:ext cx="457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172BB"/>
                </a:solidFill>
                <a:latin typeface="Arial" pitchFamily="34" charset="0"/>
                <a:cs typeface="Arial" pitchFamily="34" charset="0"/>
              </a:rPr>
              <a:t>Widespread Engagement </a:t>
            </a:r>
            <a:endParaRPr lang="en-GB" sz="2800" b="1" dirty="0">
              <a:solidFill>
                <a:srgbClr val="0172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635</Words>
  <Application>Microsoft Office PowerPoint</Application>
  <PresentationFormat>On-screen Show (4:3)</PresentationFormat>
  <Paragraphs>93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Clarissa Langham</dc:creator>
  <cp:lastModifiedBy>Helen Walker</cp:lastModifiedBy>
  <cp:revision>392</cp:revision>
  <cp:lastPrinted>2017-06-23T11:12:13Z</cp:lastPrinted>
  <dcterms:created xsi:type="dcterms:W3CDTF">2006-08-16T00:00:00Z</dcterms:created>
  <dcterms:modified xsi:type="dcterms:W3CDTF">2018-01-30T14:47:12Z</dcterms:modified>
</cp:coreProperties>
</file>