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69004" autoAdjust="0"/>
  </p:normalViewPr>
  <p:slideViewPr>
    <p:cSldViewPr snapToGrid="0">
      <p:cViewPr varScale="1">
        <p:scale>
          <a:sx n="76" d="100"/>
          <a:sy n="76" d="100"/>
        </p:scale>
        <p:origin x="12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20A3CC95-AAB0-4A17-B9BB-74556ABFE4DB}" type="datetimeFigureOut">
              <a:rPr lang="en-GB" smtClean="0"/>
              <a:t>06/02/2017</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98BBCB3E-3761-4418-83DE-0474D32DE7D8}" type="slidenum">
              <a:rPr lang="en-GB" smtClean="0"/>
              <a:t>‹#›</a:t>
            </a:fld>
            <a:endParaRPr lang="en-GB"/>
          </a:p>
        </p:txBody>
      </p:sp>
    </p:spTree>
    <p:extLst>
      <p:ext uri="{BB962C8B-B14F-4D97-AF65-F5344CB8AC3E}">
        <p14:creationId xmlns:p14="http://schemas.microsoft.com/office/powerpoint/2010/main" val="1092647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BBCB3E-3761-4418-83DE-0474D32DE7D8}" type="slidenum">
              <a:rPr lang="en-GB" smtClean="0"/>
              <a:t>1</a:t>
            </a:fld>
            <a:endParaRPr lang="en-GB"/>
          </a:p>
        </p:txBody>
      </p:sp>
    </p:spTree>
    <p:extLst>
      <p:ext uri="{BB962C8B-B14F-4D97-AF65-F5344CB8AC3E}">
        <p14:creationId xmlns:p14="http://schemas.microsoft.com/office/powerpoint/2010/main" val="3439251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t>Slide for James/Fiona:</a:t>
            </a:r>
          </a:p>
          <a:p>
            <a:endParaRPr lang="en-GB" altLang="en-US" dirty="0" smtClean="0"/>
          </a:p>
          <a:p>
            <a:r>
              <a:rPr lang="en-GB" altLang="en-US" dirty="0" smtClean="0"/>
              <a:t>As I’m sure you all know these are interesting times for Manchester. We are part of a big devolution process in Greater Manchester, we have a new Chief Executive coming to the city in a couple of months and we are working on our new approach ‘Our Manchester’ which is based on building a different relationship with our citizens and with the city’s voluntary sector. Today is part of that process and I want to open the event today by thanking you for taking part.</a:t>
            </a:r>
          </a:p>
          <a:p>
            <a:endParaRPr lang="en-GB" altLang="en-US" dirty="0" smtClean="0"/>
          </a:p>
          <a:p>
            <a:r>
              <a:rPr lang="en-GB" altLang="en-US" dirty="0" smtClean="0"/>
              <a:t>This isn’t about the Council telling you what we are doing, this is about us having a conversation with you about how, collectively we can improve the way we work together. The Our Manchester strategy commits us to</a:t>
            </a:r>
          </a:p>
          <a:p>
            <a:pPr eaLnBrk="1" hangingPunct="1"/>
            <a:r>
              <a:rPr lang="en-GB" altLang="en-US" sz="900" i="1" dirty="0" smtClean="0"/>
              <a:t>Continue to work with the voluntary and community sector to find new ways of reaching those communities that remain untouched by Manchester’s success, creating resilient and vibrant communities of people </a:t>
            </a:r>
          </a:p>
          <a:p>
            <a:endParaRPr lang="en-GB" altLang="en-US" dirty="0" smtClean="0"/>
          </a:p>
          <a:p>
            <a:endParaRPr lang="en-GB" dirty="0"/>
          </a:p>
        </p:txBody>
      </p:sp>
      <p:sp>
        <p:nvSpPr>
          <p:cNvPr id="4" name="Slide Number Placeholder 3"/>
          <p:cNvSpPr>
            <a:spLocks noGrp="1"/>
          </p:cNvSpPr>
          <p:nvPr>
            <p:ph type="sldNum" sz="quarter" idx="10"/>
          </p:nvPr>
        </p:nvSpPr>
        <p:spPr/>
        <p:txBody>
          <a:bodyPr/>
          <a:lstStyle/>
          <a:p>
            <a:fld id="{98BBCB3E-3761-4418-83DE-0474D32DE7D8}" type="slidenum">
              <a:rPr lang="en-GB" smtClean="0"/>
              <a:t>2</a:t>
            </a:fld>
            <a:endParaRPr lang="en-GB"/>
          </a:p>
        </p:txBody>
      </p:sp>
    </p:spTree>
    <p:extLst>
      <p:ext uri="{BB962C8B-B14F-4D97-AF65-F5344CB8AC3E}">
        <p14:creationId xmlns:p14="http://schemas.microsoft.com/office/powerpoint/2010/main" val="2648440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t>The Our Manchester principles really reflect the way that the voluntary sector works and that’s why the relationships between us are so important.</a:t>
            </a:r>
          </a:p>
          <a:p>
            <a:endParaRPr lang="en-GB" altLang="en-US" dirty="0" smtClean="0"/>
          </a:p>
          <a:p>
            <a:r>
              <a:rPr lang="en-GB" altLang="en-US" dirty="0" smtClean="0"/>
              <a:t>The City Council recognises the real strengths we have in the voluntary sector in Manchester. We know that you are able to listen and respond to people in a different way to the Council and the health service, we know you involve the people who receive your services in how you run your services and your organisations. There is a lot we can learn from each other and today is part of that process.</a:t>
            </a:r>
          </a:p>
          <a:p>
            <a:endParaRPr lang="en-GB" altLang="en-US" dirty="0" smtClean="0"/>
          </a:p>
          <a:p>
            <a:r>
              <a:rPr lang="en-GB" altLang="en-US" dirty="0" smtClean="0"/>
              <a:t>I’m going to hand you over now to my colleagues who will take you through the arrangements for today, thank you again for coming and for the contributions you will make later.</a:t>
            </a:r>
          </a:p>
          <a:p>
            <a:endParaRPr lang="en-GB" dirty="0"/>
          </a:p>
        </p:txBody>
      </p:sp>
      <p:sp>
        <p:nvSpPr>
          <p:cNvPr id="4" name="Slide Number Placeholder 3"/>
          <p:cNvSpPr>
            <a:spLocks noGrp="1"/>
          </p:cNvSpPr>
          <p:nvPr>
            <p:ph type="sldNum" sz="quarter" idx="10"/>
          </p:nvPr>
        </p:nvSpPr>
        <p:spPr/>
        <p:txBody>
          <a:bodyPr/>
          <a:lstStyle/>
          <a:p>
            <a:fld id="{98BBCB3E-3761-4418-83DE-0474D32DE7D8}" type="slidenum">
              <a:rPr lang="en-GB" smtClean="0"/>
              <a:t>3</a:t>
            </a:fld>
            <a:endParaRPr lang="en-GB"/>
          </a:p>
        </p:txBody>
      </p:sp>
    </p:spTree>
    <p:extLst>
      <p:ext uri="{BB962C8B-B14F-4D97-AF65-F5344CB8AC3E}">
        <p14:creationId xmlns:p14="http://schemas.microsoft.com/office/powerpoint/2010/main" val="2614682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Hello</a:t>
            </a:r>
            <a:r>
              <a:rPr lang="en-GB" baseline="0" dirty="0" smtClean="0"/>
              <a:t> and welcome to the Art Gallery</a:t>
            </a:r>
          </a:p>
          <a:p>
            <a:r>
              <a:rPr lang="en-GB" baseline="0" dirty="0" smtClean="0"/>
              <a:t>My name is Liz Goodger and I am a Commissioning Manager for Manchester City Council. This is </a:t>
            </a:r>
            <a:r>
              <a:rPr lang="en-GB" baseline="0" dirty="0" err="1" smtClean="0"/>
              <a:t>Francess</a:t>
            </a:r>
            <a:r>
              <a:rPr lang="en-GB" baseline="0" dirty="0" smtClean="0"/>
              <a:t> Davies </a:t>
            </a:r>
            <a:r>
              <a:rPr lang="en-GB" baseline="0" dirty="0" err="1" smtClean="0"/>
              <a:t>Tagoe</a:t>
            </a:r>
            <a:r>
              <a:rPr lang="en-GB" baseline="0" dirty="0" smtClean="0"/>
              <a:t> from the Tree Of Life in Wythenshawe and we are going to be doing this presentation together.</a:t>
            </a:r>
          </a:p>
          <a:p>
            <a:r>
              <a:rPr lang="en-GB" baseline="0" dirty="0" smtClean="0"/>
              <a:t>First of all I need to run through the housekeeping arrangements – toilets/fire alarm – from sheet</a:t>
            </a:r>
          </a:p>
          <a:p>
            <a:r>
              <a:rPr lang="en-GB" baseline="0" dirty="0" smtClean="0"/>
              <a:t>This is what we are going to be doing this afternoon.</a:t>
            </a:r>
          </a:p>
          <a:p>
            <a:r>
              <a:rPr lang="en-GB" baseline="0" dirty="0" err="1" smtClean="0"/>
              <a:t>Francess</a:t>
            </a:r>
            <a:r>
              <a:rPr lang="en-GB" baseline="0" dirty="0" smtClean="0"/>
              <a:t> and I are going to explain some work that we have been doing on a co-design group made up of voluntary sector, Council and NHS Clinical Commissioning Group colleagues, work to look at a new way of funding the voluntary sector in Manchester.</a:t>
            </a:r>
          </a:p>
          <a:p>
            <a:r>
              <a:rPr lang="en-GB" baseline="0" dirty="0" smtClean="0"/>
              <a:t>We will outline the broad models we are suggesting, including for infrastructure (or voluntary sector support.</a:t>
            </a:r>
          </a:p>
          <a:p>
            <a:r>
              <a:rPr lang="en-GB" baseline="0" dirty="0" smtClean="0"/>
              <a:t>You will then have an opportunity to put forward your views and have a discussion on your tables.</a:t>
            </a:r>
          </a:p>
          <a:p>
            <a:r>
              <a:rPr lang="en-GB" baseline="0" dirty="0" smtClean="0"/>
              <a:t>If you have looked at the online consultation on this which is currently open you will recognise much of today. If you haven’t yet I urge you to go online from either the Council’s or </a:t>
            </a:r>
            <a:r>
              <a:rPr lang="en-GB" baseline="0" dirty="0" err="1" smtClean="0"/>
              <a:t>Macc’s</a:t>
            </a:r>
            <a:r>
              <a:rPr lang="en-GB" baseline="0" dirty="0" smtClean="0"/>
              <a:t> website to complete the consultation</a:t>
            </a:r>
            <a:endParaRPr lang="en-GB" dirty="0"/>
          </a:p>
        </p:txBody>
      </p:sp>
      <p:sp>
        <p:nvSpPr>
          <p:cNvPr id="4" name="Slide Number Placeholder 3"/>
          <p:cNvSpPr>
            <a:spLocks noGrp="1"/>
          </p:cNvSpPr>
          <p:nvPr>
            <p:ph type="sldNum" sz="quarter" idx="10"/>
          </p:nvPr>
        </p:nvSpPr>
        <p:spPr/>
        <p:txBody>
          <a:bodyPr/>
          <a:lstStyle/>
          <a:p>
            <a:fld id="{98BBCB3E-3761-4418-83DE-0474D32DE7D8}" type="slidenum">
              <a:rPr lang="en-GB" smtClean="0"/>
              <a:t>4</a:t>
            </a:fld>
            <a:endParaRPr lang="en-GB"/>
          </a:p>
        </p:txBody>
      </p:sp>
    </p:spTree>
    <p:extLst>
      <p:ext uri="{BB962C8B-B14F-4D97-AF65-F5344CB8AC3E}">
        <p14:creationId xmlns:p14="http://schemas.microsoft.com/office/powerpoint/2010/main" val="4210626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1" dirty="0" smtClean="0"/>
              <a:t>Proportionality</a:t>
            </a:r>
          </a:p>
          <a:p>
            <a:pPr>
              <a:defRPr/>
            </a:pPr>
            <a:r>
              <a:rPr lang="en-GB" dirty="0" smtClean="0"/>
              <a:t>The process for applying for funds should reflect the amount being applied for. With an easier process for small amounts and stricter rules for large amounts.</a:t>
            </a:r>
          </a:p>
          <a:p>
            <a:pPr>
              <a:defRPr/>
            </a:pPr>
            <a:r>
              <a:rPr lang="en-GB" b="1" dirty="0" smtClean="0"/>
              <a:t>Long-term funding</a:t>
            </a:r>
          </a:p>
          <a:p>
            <a:pPr>
              <a:defRPr/>
            </a:pPr>
            <a:r>
              <a:rPr lang="en-GB" dirty="0" smtClean="0"/>
              <a:t>Larger amounts should be for at least three years.</a:t>
            </a:r>
          </a:p>
          <a:p>
            <a:pPr>
              <a:defRPr/>
            </a:pPr>
            <a:r>
              <a:rPr lang="en-GB" b="1" dirty="0" smtClean="0"/>
              <a:t>Proportion of income</a:t>
            </a:r>
          </a:p>
          <a:p>
            <a:pPr>
              <a:defRPr/>
            </a:pPr>
            <a:r>
              <a:rPr lang="en-GB" dirty="0" smtClean="0"/>
              <a:t>We will only fund part of the overall income of an organisation.</a:t>
            </a:r>
          </a:p>
          <a:p>
            <a:pPr>
              <a:defRPr/>
            </a:pPr>
            <a:r>
              <a:rPr lang="en-GB" b="1" dirty="0" smtClean="0"/>
              <a:t>Open procedures</a:t>
            </a:r>
          </a:p>
          <a:p>
            <a:pPr>
              <a:defRPr/>
            </a:pPr>
            <a:r>
              <a:rPr lang="en-GB" dirty="0" smtClean="0"/>
              <a:t>Funds should be available to organisations we haven’t funded before.</a:t>
            </a:r>
          </a:p>
          <a:p>
            <a:pPr>
              <a:defRPr/>
            </a:pPr>
            <a:r>
              <a:rPr lang="en-GB" b="1" dirty="0" smtClean="0"/>
              <a:t>Cost</a:t>
            </a:r>
          </a:p>
          <a:p>
            <a:pPr>
              <a:defRPr/>
            </a:pPr>
            <a:r>
              <a:rPr lang="en-GB" dirty="0" smtClean="0"/>
              <a:t>Funding will help organisations cover their running costs not just the cost of directly providing services.</a:t>
            </a:r>
          </a:p>
          <a:p>
            <a:pPr>
              <a:defRPr/>
            </a:pPr>
            <a:r>
              <a:rPr lang="en-GB" b="1" dirty="0" smtClean="0"/>
              <a:t>Available to both large and small organisations</a:t>
            </a:r>
          </a:p>
          <a:p>
            <a:pPr>
              <a:defRPr/>
            </a:pPr>
            <a:r>
              <a:rPr lang="en-GB" dirty="0" smtClean="0"/>
              <a:t>Small and large organisations should both have a fair chance getting funding.</a:t>
            </a:r>
          </a:p>
          <a:p>
            <a:pPr>
              <a:defRPr/>
            </a:pPr>
            <a:r>
              <a:rPr lang="en-GB" b="1" dirty="0" smtClean="0"/>
              <a:t>Encourage Manchester-based organisations</a:t>
            </a:r>
          </a:p>
          <a:p>
            <a:pPr>
              <a:defRPr/>
            </a:pPr>
            <a:r>
              <a:rPr lang="en-GB" dirty="0" smtClean="0"/>
              <a:t>We will favour organisations that already have links, contacts and services in Manchester.</a:t>
            </a:r>
          </a:p>
          <a:p>
            <a:pPr>
              <a:defRPr/>
            </a:pPr>
            <a:r>
              <a:rPr lang="en-GB" b="1" dirty="0" smtClean="0"/>
              <a:t>Building on strengths</a:t>
            </a:r>
          </a:p>
          <a:p>
            <a:pPr>
              <a:defRPr/>
            </a:pPr>
            <a:r>
              <a:rPr lang="en-GB" dirty="0" smtClean="0"/>
              <a:t>We will favour organisations that have a ‘strengths-based approach’ focussing on the things people can do, rather than what they can’t and helping them achieve their goals.</a:t>
            </a:r>
          </a:p>
          <a:p>
            <a:pPr>
              <a:defRPr/>
            </a:pPr>
            <a:r>
              <a:rPr lang="en-GB" b="1" dirty="0" smtClean="0"/>
              <a:t>Building on success</a:t>
            </a:r>
          </a:p>
          <a:p>
            <a:pPr>
              <a:defRPr/>
            </a:pPr>
            <a:r>
              <a:rPr lang="en-GB" dirty="0" smtClean="0"/>
              <a:t>We will favour organisations who can show the good outcomes they have achieved.</a:t>
            </a:r>
          </a:p>
          <a:p>
            <a:pPr>
              <a:defRPr/>
            </a:pPr>
            <a:r>
              <a:rPr lang="en-GB" b="1" dirty="0" smtClean="0"/>
              <a:t>Continuous learning and improvement</a:t>
            </a:r>
          </a:p>
          <a:p>
            <a:pPr>
              <a:defRPr/>
            </a:pPr>
            <a:r>
              <a:rPr lang="en-GB" dirty="0" smtClean="0"/>
              <a:t>We will ask an organisation independent of the Council to check that the whole funding programme has met its aims.</a:t>
            </a:r>
          </a:p>
          <a:p>
            <a:pPr>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98BBCB3E-3761-4418-83DE-0474D32DE7D8}" type="slidenum">
              <a:rPr lang="en-GB" smtClean="0"/>
              <a:t>10</a:t>
            </a:fld>
            <a:endParaRPr lang="en-GB"/>
          </a:p>
        </p:txBody>
      </p:sp>
    </p:spTree>
    <p:extLst>
      <p:ext uri="{BB962C8B-B14F-4D97-AF65-F5344CB8AC3E}">
        <p14:creationId xmlns:p14="http://schemas.microsoft.com/office/powerpoint/2010/main" val="220679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3756572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3924934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127637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386942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160352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2388501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65362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3238247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3360434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207022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2ADD257-8ECF-4147-B142-1C8C5F3DE095}" type="datetimeFigureOut">
              <a:rPr lang="en-GB" smtClean="0"/>
              <a:t>06/02/2017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6DCFDF4D-91E4-4F56-A783-CB8A6DF032F9}" type="slidenum">
              <a:rPr lang="en-GB" smtClean="0"/>
              <a:t>‹#›</a:t>
            </a:fld>
            <a:endParaRPr lang="en-GB"/>
          </a:p>
        </p:txBody>
      </p:sp>
    </p:spTree>
    <p:extLst>
      <p:ext uri="{BB962C8B-B14F-4D97-AF65-F5344CB8AC3E}">
        <p14:creationId xmlns:p14="http://schemas.microsoft.com/office/powerpoint/2010/main" val="155451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09600" y="1600200"/>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2ADD257-8ECF-4147-B142-1C8C5F3DE095}" type="datetimeFigureOut">
              <a:rPr lang="en-GB" smtClean="0"/>
              <a:t>06/02/2017</a:t>
            </a:fld>
            <a:endParaRPr lang="en-GB"/>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DCFDF4D-91E4-4F56-A783-CB8A6DF032F9}" type="slidenum">
              <a:rPr lang="en-GB" smtClean="0"/>
              <a:t>‹#›</a:t>
            </a:fld>
            <a:endParaRPr lang="en-GB"/>
          </a:p>
        </p:txBody>
      </p:sp>
      <p:pic>
        <p:nvPicPr>
          <p:cNvPr id="1031" name="87479 staff engagement elements-04.pdf"/>
          <p:cNvPicPr>
            <a:picLocks noChangeAspect="1"/>
          </p:cNvPicPr>
          <p:nvPr/>
        </p:nvPicPr>
        <p:blipFill>
          <a:blip r:embed="rId13"/>
          <a:srcRect/>
          <a:stretch>
            <a:fillRect/>
          </a:stretch>
        </p:blipFill>
        <p:spPr bwMode="auto">
          <a:xfrm>
            <a:off x="0" y="0"/>
            <a:ext cx="12192000" cy="6865938"/>
          </a:xfrm>
          <a:prstGeom prst="rect">
            <a:avLst/>
          </a:prstGeom>
          <a:noFill/>
          <a:ln w="12700">
            <a:noFill/>
            <a:miter lim="400000"/>
            <a:headEnd/>
            <a:tailEnd/>
          </a:ln>
        </p:spPr>
      </p:pic>
    </p:spTree>
    <p:extLst>
      <p:ext uri="{BB962C8B-B14F-4D97-AF65-F5344CB8AC3E}">
        <p14:creationId xmlns:p14="http://schemas.microsoft.com/office/powerpoint/2010/main" val="3675759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a:solidFill>
                  <a:schemeClr val="tx1"/>
                </a:solidFill>
                <a:latin typeface="Arial" panose="020B0604020202020204" pitchFamily="34" charset="0"/>
                <a:cs typeface="Arial" panose="020B0604020202020204" pitchFamily="34" charset="0"/>
              </a:rPr>
              <a:t>Our Manchester VCS Funding</a:t>
            </a:r>
            <a:br>
              <a:rPr lang="en-GB" altLang="en-US" dirty="0">
                <a:solidFill>
                  <a:schemeClr val="tx1"/>
                </a:solidFill>
                <a:latin typeface="Arial" panose="020B0604020202020204" pitchFamily="34" charset="0"/>
                <a:cs typeface="Arial" panose="020B0604020202020204" pitchFamily="34" charset="0"/>
              </a:rPr>
            </a:br>
            <a:r>
              <a:rPr lang="en-US" altLang="en-US" dirty="0">
                <a:solidFill>
                  <a:schemeClr val="tx1"/>
                </a:solidFill>
                <a:latin typeface="Arial" panose="020B0604020202020204" pitchFamily="34" charset="0"/>
                <a:cs typeface="Arial" panose="020B0604020202020204" pitchFamily="34" charset="0"/>
              </a:rPr>
              <a:t>Consultation</a:t>
            </a:r>
            <a:endParaRPr lang="en-GB" dirty="0"/>
          </a:p>
        </p:txBody>
      </p:sp>
      <p:pic>
        <p:nvPicPr>
          <p:cNvPr id="4" name="Picture 1" descr="pasted-image"/>
          <p:cNvPicPr>
            <a:picLocks noChangeAspect="1"/>
          </p:cNvPicPr>
          <p:nvPr/>
        </p:nvPicPr>
        <p:blipFill rotWithShape="1">
          <a:blip r:embed="rId3"/>
          <a:srcRect l="17887" t="28458" r="17896" b="47263"/>
          <a:stretch/>
        </p:blipFill>
        <p:spPr bwMode="auto">
          <a:xfrm>
            <a:off x="3160294" y="3779839"/>
            <a:ext cx="5871411" cy="1665287"/>
          </a:xfrm>
          <a:prstGeom prst="rect">
            <a:avLst/>
          </a:prstGeom>
          <a:noFill/>
          <a:ln w="9525">
            <a:noFill/>
            <a:miter lim="800000"/>
            <a:headEnd/>
            <a:tailEnd/>
          </a:ln>
        </p:spPr>
      </p:pic>
    </p:spTree>
    <p:extLst>
      <p:ext uri="{BB962C8B-B14F-4D97-AF65-F5344CB8AC3E}">
        <p14:creationId xmlns:p14="http://schemas.microsoft.com/office/powerpoint/2010/main" val="3078808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How should we do it?</a:t>
            </a:r>
            <a:endParaRPr lang="en-GB" dirty="0"/>
          </a:p>
        </p:txBody>
      </p:sp>
      <p:sp>
        <p:nvSpPr>
          <p:cNvPr id="3" name="Content Placeholder 2"/>
          <p:cNvSpPr>
            <a:spLocks noGrp="1"/>
          </p:cNvSpPr>
          <p:nvPr>
            <p:ph idx="1"/>
          </p:nvPr>
        </p:nvSpPr>
        <p:spPr/>
        <p:txBody>
          <a:bodyPr/>
          <a:lstStyle/>
          <a:p>
            <a:pPr marL="342000" indent="-342000">
              <a:lnSpc>
                <a:spcPct val="80000"/>
              </a:lnSpc>
              <a:buFont typeface="Arial" panose="020B0604020202020204" pitchFamily="34" charset="0"/>
              <a:buChar char="•"/>
              <a:defRPr/>
            </a:pPr>
            <a:r>
              <a:rPr lang="en-GB" dirty="0"/>
              <a:t>Larger amounts should be for at least three years</a:t>
            </a:r>
          </a:p>
          <a:p>
            <a:pPr marL="342000" indent="-342000">
              <a:lnSpc>
                <a:spcPct val="80000"/>
              </a:lnSpc>
              <a:buFont typeface="Arial" panose="020B0604020202020204" pitchFamily="34" charset="0"/>
              <a:buChar char="•"/>
              <a:defRPr/>
            </a:pPr>
            <a:r>
              <a:rPr lang="en-GB" dirty="0"/>
              <a:t>Only fund part of an organisation’s total income</a:t>
            </a:r>
          </a:p>
          <a:p>
            <a:pPr marL="342000" indent="-342000">
              <a:lnSpc>
                <a:spcPct val="80000"/>
              </a:lnSpc>
              <a:buFont typeface="Arial" panose="020B0604020202020204" pitchFamily="34" charset="0"/>
              <a:buChar char="•"/>
              <a:defRPr/>
            </a:pPr>
            <a:r>
              <a:rPr lang="en-GB" dirty="0"/>
              <a:t>Available to organisations we haven’t funded before</a:t>
            </a:r>
          </a:p>
          <a:p>
            <a:pPr marL="342000" indent="-342000">
              <a:lnSpc>
                <a:spcPct val="80000"/>
              </a:lnSpc>
              <a:buFont typeface="Arial" panose="020B0604020202020204" pitchFamily="34" charset="0"/>
              <a:buChar char="•"/>
              <a:defRPr/>
            </a:pPr>
            <a:r>
              <a:rPr lang="en-GB" dirty="0"/>
              <a:t>Running costs not just project costs</a:t>
            </a:r>
          </a:p>
          <a:p>
            <a:pPr marL="342000" indent="-342000">
              <a:lnSpc>
                <a:spcPct val="80000"/>
              </a:lnSpc>
              <a:buFont typeface="Arial" panose="020B0604020202020204" pitchFamily="34" charset="0"/>
              <a:buChar char="•"/>
              <a:defRPr/>
            </a:pPr>
            <a:r>
              <a:rPr lang="en-GB" dirty="0"/>
              <a:t>Manchester-based organisations</a:t>
            </a:r>
          </a:p>
          <a:p>
            <a:pPr marL="342000" indent="-342000">
              <a:lnSpc>
                <a:spcPct val="80000"/>
              </a:lnSpc>
              <a:buFont typeface="Arial" panose="020B0604020202020204" pitchFamily="34" charset="0"/>
              <a:buChar char="•"/>
              <a:defRPr/>
            </a:pPr>
            <a:r>
              <a:rPr lang="en-GB" dirty="0"/>
              <a:t>Building on strengths</a:t>
            </a:r>
          </a:p>
          <a:p>
            <a:pPr marL="342000" indent="-342000">
              <a:lnSpc>
                <a:spcPct val="80000"/>
              </a:lnSpc>
              <a:buFont typeface="Arial" panose="020B0604020202020204" pitchFamily="34" charset="0"/>
              <a:buChar char="•"/>
              <a:defRPr/>
            </a:pPr>
            <a:r>
              <a:rPr lang="en-GB" dirty="0"/>
              <a:t>Building on success</a:t>
            </a:r>
          </a:p>
          <a:p>
            <a:pPr marL="342000" indent="-342000">
              <a:lnSpc>
                <a:spcPct val="80000"/>
              </a:lnSpc>
              <a:buFont typeface="Arial" panose="020B0604020202020204" pitchFamily="34" charset="0"/>
              <a:buChar char="•"/>
              <a:defRPr/>
            </a:pPr>
            <a:r>
              <a:rPr lang="en-GB" dirty="0"/>
              <a:t>Easier process for small amounts and stricter rules for large </a:t>
            </a:r>
            <a:r>
              <a:rPr lang="en-GB" dirty="0" smtClean="0"/>
              <a:t>amounts</a:t>
            </a:r>
            <a:endParaRPr lang="en-GB" dirty="0"/>
          </a:p>
          <a:p>
            <a:endParaRPr lang="en-GB" dirty="0"/>
          </a:p>
        </p:txBody>
      </p:sp>
    </p:spTree>
    <p:extLst>
      <p:ext uri="{BB962C8B-B14F-4D97-AF65-F5344CB8AC3E}">
        <p14:creationId xmlns:p14="http://schemas.microsoft.com/office/powerpoint/2010/main" val="986048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Funding Model 1</a:t>
            </a:r>
            <a:endParaRPr lang="en-GB" dirty="0"/>
          </a:p>
        </p:txBody>
      </p:sp>
      <p:sp>
        <p:nvSpPr>
          <p:cNvPr id="3" name="Content Placeholder 2"/>
          <p:cNvSpPr>
            <a:spLocks noGrp="1"/>
          </p:cNvSpPr>
          <p:nvPr>
            <p:ph idx="1"/>
          </p:nvPr>
        </p:nvSpPr>
        <p:spPr/>
        <p:txBody>
          <a:bodyPr/>
          <a:lstStyle/>
          <a:p>
            <a:pPr marL="0" indent="0">
              <a:lnSpc>
                <a:spcPct val="90000"/>
              </a:lnSpc>
              <a:buNone/>
              <a:defRPr/>
            </a:pPr>
            <a:r>
              <a:rPr lang="en-GB" altLang="en-US" b="1" dirty="0">
                <a:latin typeface="Arial" panose="020B0604020202020204" pitchFamily="34" charset="0"/>
                <a:cs typeface="Arial" panose="020B0604020202020204" pitchFamily="34" charset="0"/>
              </a:rPr>
              <a:t>Strategic Neighbourhood and Strategic Equality Grants</a:t>
            </a:r>
          </a:p>
          <a:p>
            <a:pPr marL="342000" indent="-342000">
              <a:lnSpc>
                <a:spcPct val="9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Grants to one or two organisations in each neighbourhood and to a small number of equality organisations </a:t>
            </a:r>
          </a:p>
          <a:p>
            <a:pPr marL="342000" indent="-342000">
              <a:lnSpc>
                <a:spcPct val="9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Organisations to develop and maintain strong relationships with other VCS organisations in their neighbourhood or community</a:t>
            </a:r>
          </a:p>
          <a:p>
            <a:pPr marL="342000" indent="-342000">
              <a:lnSpc>
                <a:spcPct val="9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Some funding passed on to others</a:t>
            </a:r>
          </a:p>
          <a:p>
            <a:endParaRPr lang="en-GB" dirty="0"/>
          </a:p>
        </p:txBody>
      </p:sp>
    </p:spTree>
    <p:extLst>
      <p:ext uri="{BB962C8B-B14F-4D97-AF65-F5344CB8AC3E}">
        <p14:creationId xmlns:p14="http://schemas.microsoft.com/office/powerpoint/2010/main" val="386340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Model 1 – What might it mean?</a:t>
            </a:r>
            <a:r>
              <a:rPr lang="en-GB" altLang="en-US" sz="3200" dirty="0">
                <a:latin typeface="Arial" panose="020B0604020202020204" pitchFamily="34" charset="0"/>
                <a:cs typeface="Arial" panose="020B0604020202020204" pitchFamily="34" charset="0"/>
              </a:rPr>
              <a:t> </a:t>
            </a:r>
            <a:endParaRPr lang="en-GB"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Fewer organisations funded than now</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Some funding decisions will be devolved </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What is a neighbourhood and what is a priority equality area and how much should each get?</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What do we do about gaps?</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Could help the Council build strategic relationships</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A more resilient VCS with a range of funding </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A fair spread of funding </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Collaboration between VCSE </a:t>
            </a:r>
            <a:r>
              <a:rPr lang="en-GB" altLang="en-US" dirty="0" smtClean="0">
                <a:latin typeface="Arial" panose="020B0604020202020204" pitchFamily="34" charset="0"/>
                <a:cs typeface="Arial" panose="020B0604020202020204" pitchFamily="34" charset="0"/>
              </a:rPr>
              <a:t>organisations</a:t>
            </a:r>
            <a:endParaRPr lang="en-GB" altLang="en-US"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805811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Funding Model 2</a:t>
            </a:r>
            <a:endParaRPr lang="en-GB" dirty="0"/>
          </a:p>
        </p:txBody>
      </p:sp>
      <p:sp>
        <p:nvSpPr>
          <p:cNvPr id="3" name="Content Placeholder 2"/>
          <p:cNvSpPr>
            <a:spLocks noGrp="1"/>
          </p:cNvSpPr>
          <p:nvPr>
            <p:ph idx="1"/>
          </p:nvPr>
        </p:nvSpPr>
        <p:spPr/>
        <p:txBody>
          <a:bodyPr/>
          <a:lstStyle/>
          <a:p>
            <a:pPr marL="0" indent="0">
              <a:lnSpc>
                <a:spcPct val="80000"/>
              </a:lnSpc>
              <a:buNone/>
              <a:defRPr/>
            </a:pPr>
            <a:r>
              <a:rPr lang="en-GB" altLang="en-US" b="1" dirty="0">
                <a:latin typeface="Arial" panose="020B0604020202020204" pitchFamily="34" charset="0"/>
                <a:cs typeface="Arial" panose="020B0604020202020204" pitchFamily="34" charset="0"/>
              </a:rPr>
              <a:t>Single Grant </a:t>
            </a:r>
            <a:r>
              <a:rPr lang="en-GB" altLang="en-US" b="1" dirty="0" smtClean="0">
                <a:latin typeface="Arial" panose="020B0604020202020204" pitchFamily="34" charset="0"/>
                <a:cs typeface="Arial" panose="020B0604020202020204" pitchFamily="34" charset="0"/>
              </a:rPr>
              <a:t>Pot</a:t>
            </a:r>
            <a:endParaRPr lang="en-GB" altLang="en-US" sz="2000" dirty="0">
              <a:latin typeface="Arial" panose="020B0604020202020204" pitchFamily="34" charset="0"/>
              <a:cs typeface="Arial" panose="020B0604020202020204" pitchFamily="34" charset="0"/>
            </a:endParaRPr>
          </a:p>
          <a:p>
            <a:pPr>
              <a:lnSpc>
                <a:spcPct val="8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A single grant pot</a:t>
            </a:r>
          </a:p>
          <a:p>
            <a:pPr>
              <a:lnSpc>
                <a:spcPct val="8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Large and medium grants</a:t>
            </a:r>
          </a:p>
          <a:p>
            <a:pPr>
              <a:lnSpc>
                <a:spcPct val="8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Large grants will last </a:t>
            </a:r>
            <a:r>
              <a:rPr lang="en-GB" altLang="en-US" dirty="0" smtClean="0">
                <a:latin typeface="Arial" panose="020B0604020202020204" pitchFamily="34" charset="0"/>
                <a:cs typeface="Arial" panose="020B0604020202020204" pitchFamily="34" charset="0"/>
              </a:rPr>
              <a:t>three </a:t>
            </a:r>
            <a:r>
              <a:rPr lang="en-GB" altLang="en-US" dirty="0">
                <a:latin typeface="Arial" panose="020B0604020202020204" pitchFamily="34" charset="0"/>
                <a:cs typeface="Arial" panose="020B0604020202020204" pitchFamily="34" charset="0"/>
              </a:rPr>
              <a:t>years</a:t>
            </a:r>
          </a:p>
          <a:p>
            <a:pPr>
              <a:lnSpc>
                <a:spcPct val="8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A number of themes </a:t>
            </a:r>
          </a:p>
          <a:p>
            <a:pPr>
              <a:lnSpc>
                <a:spcPct val="8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Strength-based questions</a:t>
            </a:r>
          </a:p>
          <a:p>
            <a:pPr>
              <a:lnSpc>
                <a:spcPct val="8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Partnership encouraged not forced</a:t>
            </a:r>
          </a:p>
          <a:p>
            <a:pPr>
              <a:lnSpc>
                <a:spcPct val="8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Manchester-based organisations</a:t>
            </a:r>
          </a:p>
          <a:p>
            <a:pPr>
              <a:lnSpc>
                <a:spcPct val="80000"/>
              </a:lnSpc>
              <a:buFont typeface="Arial" panose="020B0604020202020204" pitchFamily="34" charset="0"/>
              <a:buChar char="•"/>
              <a:defRPr/>
            </a:pPr>
            <a:r>
              <a:rPr lang="en-GB" altLang="en-US" dirty="0">
                <a:latin typeface="Arial" panose="020B0604020202020204" pitchFamily="34" charset="0"/>
                <a:cs typeface="Arial" panose="020B0604020202020204" pitchFamily="34" charset="0"/>
              </a:rPr>
              <a:t>Grants could reduce each year</a:t>
            </a:r>
          </a:p>
          <a:p>
            <a:endParaRPr lang="en-GB" dirty="0"/>
          </a:p>
        </p:txBody>
      </p:sp>
    </p:spTree>
    <p:extLst>
      <p:ext uri="{BB962C8B-B14F-4D97-AF65-F5344CB8AC3E}">
        <p14:creationId xmlns:p14="http://schemas.microsoft.com/office/powerpoint/2010/main" val="3976131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Model 2 – What might it mean?</a:t>
            </a:r>
            <a:r>
              <a:rPr lang="en-GB" altLang="en-US" sz="3200" dirty="0">
                <a:latin typeface="Arial" panose="020B0604020202020204" pitchFamily="34" charset="0"/>
                <a:cs typeface="Arial" panose="020B0604020202020204" pitchFamily="34" charset="0"/>
              </a:rPr>
              <a:t> </a:t>
            </a:r>
            <a:endParaRPr lang="en-GB"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Themes will have to be decided</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Fewer organisations funded than now, more than </a:t>
            </a:r>
            <a:r>
              <a:rPr lang="en-GB" altLang="en-US" dirty="0" smtClean="0">
                <a:latin typeface="Arial" panose="020B0604020202020204" pitchFamily="34" charset="0"/>
                <a:cs typeface="Arial" panose="020B0604020202020204" pitchFamily="34" charset="0"/>
              </a:rPr>
              <a:t>Model </a:t>
            </a:r>
            <a:r>
              <a:rPr lang="en-GB" altLang="en-US" dirty="0">
                <a:latin typeface="Arial" panose="020B0604020202020204" pitchFamily="34" charset="0"/>
                <a:cs typeface="Arial" panose="020B0604020202020204" pitchFamily="34" charset="0"/>
              </a:rPr>
              <a:t>1</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Less likely than </a:t>
            </a:r>
            <a:r>
              <a:rPr lang="en-GB" altLang="en-US" dirty="0" smtClean="0">
                <a:latin typeface="Arial" panose="020B0604020202020204" pitchFamily="34" charset="0"/>
                <a:cs typeface="Arial" panose="020B0604020202020204" pitchFamily="34" charset="0"/>
              </a:rPr>
              <a:t>Model </a:t>
            </a:r>
            <a:r>
              <a:rPr lang="en-GB" altLang="en-US" dirty="0">
                <a:latin typeface="Arial" panose="020B0604020202020204" pitchFamily="34" charset="0"/>
                <a:cs typeface="Arial" panose="020B0604020202020204" pitchFamily="34" charset="0"/>
              </a:rPr>
              <a:t>1 to strengthen relationships </a:t>
            </a:r>
          </a:p>
          <a:p>
            <a:pPr>
              <a:lnSpc>
                <a:spcPct val="9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May encourage organisations to bring in more funding</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How do we make sure of fair coverage across city and different communities?</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How much of organisations core costs should be covered?</a:t>
            </a:r>
          </a:p>
          <a:p>
            <a:endParaRPr lang="en-GB" dirty="0"/>
          </a:p>
        </p:txBody>
      </p:sp>
    </p:spTree>
    <p:extLst>
      <p:ext uri="{BB962C8B-B14F-4D97-AF65-F5344CB8AC3E}">
        <p14:creationId xmlns:p14="http://schemas.microsoft.com/office/powerpoint/2010/main" val="20256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Infrastructure Support</a:t>
            </a:r>
            <a:endParaRPr lang="en-GB"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Volunteer Centre Manchester</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Advice, support and training to groups on governance, finance, volunteering etc.</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Represent voluntary sector interests on bodies such as the Health and Wellbeing Board</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Co-design group recognised importance of support for groups</a:t>
            </a:r>
          </a:p>
          <a:p>
            <a:endParaRPr lang="en-GB" dirty="0"/>
          </a:p>
        </p:txBody>
      </p:sp>
    </p:spTree>
    <p:extLst>
      <p:ext uri="{BB962C8B-B14F-4D97-AF65-F5344CB8AC3E}">
        <p14:creationId xmlns:p14="http://schemas.microsoft.com/office/powerpoint/2010/main" val="3887558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Two options for Infrastructure</a:t>
            </a:r>
            <a:endParaRPr lang="en-GB" dirty="0"/>
          </a:p>
        </p:txBody>
      </p:sp>
      <p:sp>
        <p:nvSpPr>
          <p:cNvPr id="3" name="Content Placeholder 2"/>
          <p:cNvSpPr>
            <a:spLocks noGrp="1"/>
          </p:cNvSpPr>
          <p:nvPr>
            <p:ph idx="1"/>
          </p:nvPr>
        </p:nvSpPr>
        <p:spPr/>
        <p:txBody>
          <a:bodyPr/>
          <a:lstStyle/>
          <a:p>
            <a:endParaRPr lang="en-GB" altLang="en-US" sz="2400" b="1" dirty="0">
              <a:latin typeface="Arial" panose="020B0604020202020204" pitchFamily="34" charset="0"/>
              <a:cs typeface="Arial" panose="020B0604020202020204" pitchFamily="34" charset="0"/>
            </a:endParaRPr>
          </a:p>
          <a:p>
            <a:pPr>
              <a:buFont typeface="Arial" panose="020B0604020202020204" pitchFamily="34" charset="0"/>
              <a:buChar char="•"/>
            </a:pPr>
            <a:r>
              <a:rPr lang="en-GB" altLang="en-US" dirty="0">
                <a:latin typeface="Arial" panose="020B0604020202020204" pitchFamily="34" charset="0"/>
                <a:cs typeface="Arial" panose="020B0604020202020204" pitchFamily="34" charset="0"/>
              </a:rPr>
              <a:t>Support provided by the bigger funded organisations</a:t>
            </a:r>
          </a:p>
          <a:p>
            <a:pPr>
              <a:buFont typeface="Arial" panose="020B0604020202020204" pitchFamily="34" charset="0"/>
              <a:buChar char="•"/>
            </a:pPr>
            <a:r>
              <a:rPr lang="en-GB" altLang="en-US" dirty="0">
                <a:latin typeface="Arial" panose="020B0604020202020204" pitchFamily="34" charset="0"/>
                <a:cs typeface="Arial" panose="020B0604020202020204" pitchFamily="34" charset="0"/>
              </a:rPr>
              <a:t>Separate city wide service, as now</a:t>
            </a:r>
          </a:p>
          <a:p>
            <a:endParaRPr lang="en-GB" dirty="0"/>
          </a:p>
        </p:txBody>
      </p:sp>
    </p:spTree>
    <p:extLst>
      <p:ext uri="{BB962C8B-B14F-4D97-AF65-F5344CB8AC3E}">
        <p14:creationId xmlns:p14="http://schemas.microsoft.com/office/powerpoint/2010/main" val="190444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Infrastructure: What might it mean?</a:t>
            </a:r>
            <a:endParaRPr lang="en-GB" dirty="0"/>
          </a:p>
        </p:txBody>
      </p:sp>
      <p:sp>
        <p:nvSpPr>
          <p:cNvPr id="3" name="Content Placeholder 2"/>
          <p:cNvSpPr>
            <a:spLocks noGrp="1"/>
          </p:cNvSpPr>
          <p:nvPr>
            <p:ph idx="1"/>
          </p:nvPr>
        </p:nvSpPr>
        <p:spPr/>
        <p:txBody>
          <a:bodyPr/>
          <a:lstStyle/>
          <a:p>
            <a:pPr marL="0" indent="0">
              <a:lnSpc>
                <a:spcPct val="80000"/>
              </a:lnSpc>
              <a:buNone/>
              <a:defRPr/>
            </a:pPr>
            <a:r>
              <a:rPr lang="en-GB" altLang="en-US" b="1" dirty="0">
                <a:latin typeface="Arial" panose="020B0604020202020204" pitchFamily="34" charset="0"/>
                <a:cs typeface="Arial" panose="020B0604020202020204" pitchFamily="34" charset="0"/>
              </a:rPr>
              <a:t>Provided by lots of organisations:</a:t>
            </a:r>
          </a:p>
          <a:p>
            <a:pPr>
              <a:lnSpc>
                <a:spcPct val="80000"/>
              </a:lnSpc>
              <a:defRPr/>
            </a:pPr>
            <a:r>
              <a:rPr lang="en-GB" altLang="en-US" dirty="0">
                <a:latin typeface="Arial" panose="020B0604020202020204" pitchFamily="34" charset="0"/>
                <a:cs typeface="Arial" panose="020B0604020202020204" pitchFamily="34" charset="0"/>
              </a:rPr>
              <a:t>Hard to understand where to get help?</a:t>
            </a:r>
          </a:p>
          <a:p>
            <a:pPr>
              <a:lnSpc>
                <a:spcPct val="80000"/>
              </a:lnSpc>
              <a:defRPr/>
            </a:pPr>
            <a:r>
              <a:rPr lang="en-GB" altLang="en-US" dirty="0">
                <a:latin typeface="Arial" panose="020B0604020202020204" pitchFamily="34" charset="0"/>
                <a:cs typeface="Arial" panose="020B0604020202020204" pitchFamily="34" charset="0"/>
              </a:rPr>
              <a:t>How do we get reps for strategic boards?</a:t>
            </a:r>
          </a:p>
          <a:p>
            <a:pPr>
              <a:lnSpc>
                <a:spcPct val="80000"/>
              </a:lnSpc>
              <a:defRPr/>
            </a:pPr>
            <a:r>
              <a:rPr lang="en-GB" altLang="en-US" dirty="0">
                <a:latin typeface="Arial" panose="020B0604020202020204" pitchFamily="34" charset="0"/>
                <a:cs typeface="Arial" panose="020B0604020202020204" pitchFamily="34" charset="0"/>
              </a:rPr>
              <a:t>Will organisations have the expertise?</a:t>
            </a:r>
          </a:p>
          <a:p>
            <a:pPr>
              <a:lnSpc>
                <a:spcPct val="80000"/>
              </a:lnSpc>
              <a:defRPr/>
            </a:pPr>
            <a:r>
              <a:rPr lang="en-GB" altLang="en-US" dirty="0">
                <a:latin typeface="Arial" panose="020B0604020202020204" pitchFamily="34" charset="0"/>
                <a:cs typeface="Arial" panose="020B0604020202020204" pitchFamily="34" charset="0"/>
              </a:rPr>
              <a:t>Help could be more accessible in neighbourhoods than central provision</a:t>
            </a:r>
          </a:p>
          <a:p>
            <a:pPr marL="0" indent="0">
              <a:lnSpc>
                <a:spcPct val="80000"/>
              </a:lnSpc>
              <a:buNone/>
              <a:defRPr/>
            </a:pPr>
            <a:r>
              <a:rPr lang="en-GB" altLang="en-US" b="1" dirty="0">
                <a:latin typeface="Arial" panose="020B0604020202020204" pitchFamily="34" charset="0"/>
                <a:cs typeface="Arial" panose="020B0604020202020204" pitchFamily="34" charset="0"/>
              </a:rPr>
              <a:t>Provided centrally:</a:t>
            </a:r>
          </a:p>
          <a:p>
            <a:pPr>
              <a:lnSpc>
                <a:spcPct val="80000"/>
              </a:lnSpc>
              <a:defRPr/>
            </a:pPr>
            <a:r>
              <a:rPr lang="en-GB" dirty="0"/>
              <a:t>Single source of information and expertise</a:t>
            </a:r>
          </a:p>
          <a:p>
            <a:pPr>
              <a:lnSpc>
                <a:spcPct val="80000"/>
              </a:lnSpc>
              <a:defRPr/>
            </a:pPr>
            <a:r>
              <a:rPr lang="en-GB" dirty="0"/>
              <a:t>Easier to represent voluntary sector interests</a:t>
            </a:r>
            <a:endParaRPr lang="en-GB" altLang="en-US"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287508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What do you think?</a:t>
            </a:r>
            <a:endParaRPr lang="en-GB" dirty="0"/>
          </a:p>
        </p:txBody>
      </p:sp>
      <p:sp>
        <p:nvSpPr>
          <p:cNvPr id="3" name="Content Placeholder 2"/>
          <p:cNvSpPr>
            <a:spLocks noGrp="1"/>
          </p:cNvSpPr>
          <p:nvPr>
            <p:ph idx="1"/>
          </p:nvPr>
        </p:nvSpPr>
        <p:spPr/>
        <p:txBody>
          <a:bodyPr/>
          <a:lstStyle/>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Do you agree with what’s important?</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Do you agree with how we should do it?</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What do you think of the two funding models?</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What do you think of the two ways of providing infrastructure support?</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Have you got any other ideas?</a:t>
            </a:r>
          </a:p>
          <a:p>
            <a:endParaRPr lang="en-GB" dirty="0"/>
          </a:p>
        </p:txBody>
      </p:sp>
    </p:spTree>
    <p:extLst>
      <p:ext uri="{BB962C8B-B14F-4D97-AF65-F5344CB8AC3E}">
        <p14:creationId xmlns:p14="http://schemas.microsoft.com/office/powerpoint/2010/main" val="4136613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Close</a:t>
            </a:r>
            <a:endParaRPr lang="en-GB" dirty="0"/>
          </a:p>
        </p:txBody>
      </p:sp>
      <p:sp>
        <p:nvSpPr>
          <p:cNvPr id="3" name="Content Placeholder 2"/>
          <p:cNvSpPr>
            <a:spLocks noGrp="1"/>
          </p:cNvSpPr>
          <p:nvPr>
            <p:ph idx="1"/>
          </p:nvPr>
        </p:nvSpPr>
        <p:spPr/>
        <p:txBody>
          <a:bodyPr/>
          <a:lstStyle/>
          <a:p>
            <a:pPr>
              <a:lnSpc>
                <a:spcPct val="9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Online consultation open until </a:t>
            </a:r>
            <a:r>
              <a:rPr lang="en-GB" altLang="en-US" dirty="0" smtClean="0">
                <a:latin typeface="Arial" panose="020B0604020202020204" pitchFamily="34" charset="0"/>
                <a:cs typeface="Arial" panose="020B0604020202020204" pitchFamily="34" charset="0"/>
              </a:rPr>
              <a:t>12 </a:t>
            </a:r>
            <a:r>
              <a:rPr lang="en-GB" altLang="en-US" dirty="0">
                <a:latin typeface="Arial" panose="020B0604020202020204" pitchFamily="34" charset="0"/>
                <a:cs typeface="Arial" panose="020B0604020202020204" pitchFamily="34" charset="0"/>
              </a:rPr>
              <a:t>February</a:t>
            </a:r>
          </a:p>
          <a:p>
            <a:pPr>
              <a:lnSpc>
                <a:spcPct val="9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Co-design group meets again</a:t>
            </a:r>
          </a:p>
          <a:p>
            <a:pPr>
              <a:lnSpc>
                <a:spcPct val="9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Development of models based on consultation</a:t>
            </a:r>
          </a:p>
          <a:p>
            <a:pPr>
              <a:lnSpc>
                <a:spcPct val="9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Final decision with Councillors</a:t>
            </a:r>
          </a:p>
          <a:p>
            <a:pPr>
              <a:lnSpc>
                <a:spcPct val="9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Working with voluntary sector to get this </a:t>
            </a:r>
            <a:r>
              <a:rPr lang="en-GB" altLang="en-US" dirty="0" smtClean="0">
                <a:latin typeface="Arial" panose="020B0604020202020204" pitchFamily="34" charset="0"/>
                <a:cs typeface="Arial" panose="020B0604020202020204" pitchFamily="34" charset="0"/>
              </a:rPr>
              <a:t>right</a:t>
            </a:r>
            <a:endParaRPr lang="en-GB" dirty="0" smtClean="0"/>
          </a:p>
          <a:p>
            <a:pPr marL="0" indent="0">
              <a:buNone/>
            </a:pPr>
            <a:endParaRPr lang="en-GB" altLang="en-US" dirty="0" smtClean="0">
              <a:latin typeface="Arial" panose="020B0604020202020204" pitchFamily="34" charset="0"/>
              <a:cs typeface="Arial" panose="020B0604020202020204" pitchFamily="34" charset="0"/>
            </a:endParaRPr>
          </a:p>
          <a:p>
            <a:pPr marL="0" indent="0">
              <a:buNone/>
            </a:pPr>
            <a:r>
              <a:rPr lang="en-GB" altLang="en-US" dirty="0" smtClean="0">
                <a:latin typeface="Arial" panose="020B0604020202020204" pitchFamily="34" charset="0"/>
                <a:cs typeface="Arial" panose="020B0604020202020204" pitchFamily="34" charset="0"/>
              </a:rPr>
              <a:t>Thank </a:t>
            </a:r>
            <a:r>
              <a:rPr lang="en-GB" altLang="en-US" dirty="0">
                <a:latin typeface="Arial" panose="020B0604020202020204" pitchFamily="34" charset="0"/>
                <a:cs typeface="Arial" panose="020B0604020202020204" pitchFamily="34" charset="0"/>
              </a:rPr>
              <a:t>you</a:t>
            </a:r>
          </a:p>
          <a:p>
            <a:endParaRPr lang="en-GB" dirty="0"/>
          </a:p>
        </p:txBody>
      </p:sp>
    </p:spTree>
    <p:extLst>
      <p:ext uri="{BB962C8B-B14F-4D97-AF65-F5344CB8AC3E}">
        <p14:creationId xmlns:p14="http://schemas.microsoft.com/office/powerpoint/2010/main" val="4169012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a:t>
            </a:r>
            <a:endParaRPr lang="en-GB"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Our Manchester</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The voluntary sector</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Our commitment:</a:t>
            </a:r>
          </a:p>
          <a:p>
            <a:pPr marL="400050" lvl="1" indent="0">
              <a:lnSpc>
                <a:spcPct val="80000"/>
              </a:lnSpc>
              <a:buNone/>
            </a:pPr>
            <a:r>
              <a:rPr lang="en-GB" altLang="en-US" sz="3200" i="1" dirty="0" smtClean="0">
                <a:latin typeface="Arial" panose="020B0604020202020204" pitchFamily="34" charset="0"/>
                <a:cs typeface="Arial" panose="020B0604020202020204" pitchFamily="34" charset="0"/>
              </a:rPr>
              <a:t>Continue </a:t>
            </a:r>
            <a:r>
              <a:rPr lang="en-GB" altLang="en-US" sz="3200" i="1" dirty="0">
                <a:latin typeface="Arial" panose="020B0604020202020204" pitchFamily="34" charset="0"/>
                <a:cs typeface="Arial" panose="020B0604020202020204" pitchFamily="34" charset="0"/>
              </a:rPr>
              <a:t>to work with the voluntary and community sector to find new ways of reaching those communities that remain untouched by Manchester’s success, creating resilient and vibrant communities of people </a:t>
            </a:r>
            <a:endParaRPr lang="en-GB" altLang="en-US" dirty="0">
              <a:latin typeface="Arial" panose="020B0604020202020204" pitchFamily="34" charset="0"/>
              <a:cs typeface="Arial" panose="020B0604020202020204" pitchFamily="34" charset="0"/>
            </a:endParaRP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Thank you</a:t>
            </a:r>
          </a:p>
          <a:p>
            <a:endParaRPr lang="en-GB" dirty="0"/>
          </a:p>
        </p:txBody>
      </p:sp>
    </p:spTree>
    <p:extLst>
      <p:ext uri="{BB962C8B-B14F-4D97-AF65-F5344CB8AC3E}">
        <p14:creationId xmlns:p14="http://schemas.microsoft.com/office/powerpoint/2010/main" val="1339838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Manchester Principles</a:t>
            </a:r>
            <a:endParaRPr lang="en-GB" dirty="0"/>
          </a:p>
        </p:txBody>
      </p:sp>
      <p:sp>
        <p:nvSpPr>
          <p:cNvPr id="3" name="Content Placeholder 2"/>
          <p:cNvSpPr>
            <a:spLocks noGrp="1"/>
          </p:cNvSpPr>
          <p:nvPr>
            <p:ph idx="1"/>
          </p:nvPr>
        </p:nvSpPr>
        <p:spPr/>
        <p:txBody>
          <a:bodyPr/>
          <a:lstStyle/>
          <a:p>
            <a:pPr>
              <a:lnSpc>
                <a:spcPct val="80000"/>
              </a:lnSpc>
            </a:pPr>
            <a:r>
              <a:rPr lang="en-GB" altLang="en-US" dirty="0" smtClean="0">
                <a:latin typeface="Arial" panose="020B0604020202020204" pitchFamily="34" charset="0"/>
                <a:cs typeface="Arial" panose="020B0604020202020204" pitchFamily="34" charset="0"/>
              </a:rPr>
              <a:t>Better </a:t>
            </a:r>
            <a:r>
              <a:rPr lang="en-GB" altLang="en-US" dirty="0">
                <a:latin typeface="Arial" panose="020B0604020202020204" pitchFamily="34" charset="0"/>
                <a:cs typeface="Arial" panose="020B0604020202020204" pitchFamily="34" charset="0"/>
              </a:rPr>
              <a:t>Lives </a:t>
            </a:r>
            <a:r>
              <a:rPr lang="en-GB" altLang="en-US" dirty="0" smtClean="0">
                <a:latin typeface="Arial" panose="020B0604020202020204" pitchFamily="34" charset="0"/>
                <a:cs typeface="Arial" panose="020B0604020202020204" pitchFamily="34" charset="0"/>
              </a:rPr>
              <a:t>- it’s </a:t>
            </a:r>
            <a:r>
              <a:rPr lang="en-GB" altLang="en-US" dirty="0">
                <a:latin typeface="Arial" panose="020B0604020202020204" pitchFamily="34" charset="0"/>
                <a:cs typeface="Arial" panose="020B0604020202020204" pitchFamily="34" charset="0"/>
              </a:rPr>
              <a:t>about </a:t>
            </a:r>
            <a:r>
              <a:rPr lang="en-GB" altLang="en-US" dirty="0" smtClean="0">
                <a:latin typeface="Arial" panose="020B0604020202020204" pitchFamily="34" charset="0"/>
                <a:cs typeface="Arial" panose="020B0604020202020204" pitchFamily="34" charset="0"/>
              </a:rPr>
              <a:t>people</a:t>
            </a:r>
            <a:endParaRPr lang="en-GB" altLang="en-US" dirty="0">
              <a:latin typeface="Arial" panose="020B0604020202020204" pitchFamily="34" charset="0"/>
              <a:cs typeface="Arial" panose="020B0604020202020204" pitchFamily="34" charset="0"/>
            </a:endParaRPr>
          </a:p>
          <a:p>
            <a:pPr>
              <a:lnSpc>
                <a:spcPct val="80000"/>
              </a:lnSpc>
            </a:pPr>
            <a:r>
              <a:rPr lang="en-GB" altLang="en-US" dirty="0" smtClean="0">
                <a:latin typeface="Arial" panose="020B0604020202020204" pitchFamily="34" charset="0"/>
                <a:cs typeface="Arial" panose="020B0604020202020204" pitchFamily="34" charset="0"/>
              </a:rPr>
              <a:t>Listening - we </a:t>
            </a:r>
            <a:r>
              <a:rPr lang="en-GB" altLang="en-US" dirty="0">
                <a:latin typeface="Arial" panose="020B0604020202020204" pitchFamily="34" charset="0"/>
                <a:cs typeface="Arial" panose="020B0604020202020204" pitchFamily="34" charset="0"/>
              </a:rPr>
              <a:t>listen, learn and </a:t>
            </a:r>
            <a:r>
              <a:rPr lang="en-GB" altLang="en-US" dirty="0" smtClean="0">
                <a:latin typeface="Arial" panose="020B0604020202020204" pitchFamily="34" charset="0"/>
                <a:cs typeface="Arial" panose="020B0604020202020204" pitchFamily="34" charset="0"/>
              </a:rPr>
              <a:t>respond</a:t>
            </a:r>
            <a:endParaRPr lang="en-GB" altLang="en-US" dirty="0">
              <a:latin typeface="Arial" panose="020B0604020202020204" pitchFamily="34" charset="0"/>
              <a:cs typeface="Arial" panose="020B0604020202020204" pitchFamily="34" charset="0"/>
            </a:endParaRPr>
          </a:p>
          <a:p>
            <a:pPr>
              <a:lnSpc>
                <a:spcPct val="80000"/>
              </a:lnSpc>
            </a:pPr>
            <a:r>
              <a:rPr lang="en-GB" altLang="en-US" dirty="0" smtClean="0">
                <a:latin typeface="Arial" panose="020B0604020202020204" pitchFamily="34" charset="0"/>
                <a:cs typeface="Arial" panose="020B0604020202020204" pitchFamily="34" charset="0"/>
              </a:rPr>
              <a:t>Recognising </a:t>
            </a:r>
            <a:r>
              <a:rPr lang="en-GB" altLang="en-US" dirty="0">
                <a:latin typeface="Arial" panose="020B0604020202020204" pitchFamily="34" charset="0"/>
                <a:cs typeface="Arial" panose="020B0604020202020204" pitchFamily="34" charset="0"/>
              </a:rPr>
              <a:t>Strengths of Individuals and </a:t>
            </a:r>
            <a:r>
              <a:rPr lang="en-GB" altLang="en-US" dirty="0" smtClean="0">
                <a:latin typeface="Arial" panose="020B0604020202020204" pitchFamily="34" charset="0"/>
                <a:cs typeface="Arial" panose="020B0604020202020204" pitchFamily="34" charset="0"/>
              </a:rPr>
              <a:t>Communities - we </a:t>
            </a:r>
            <a:r>
              <a:rPr lang="en-GB" altLang="en-US" dirty="0">
                <a:latin typeface="Arial" panose="020B0604020202020204" pitchFamily="34" charset="0"/>
                <a:cs typeface="Arial" panose="020B0604020202020204" pitchFamily="34" charset="0"/>
              </a:rPr>
              <a:t>start from </a:t>
            </a:r>
            <a:r>
              <a:rPr lang="en-GB" altLang="en-US" dirty="0" smtClean="0">
                <a:latin typeface="Arial" panose="020B0604020202020204" pitchFamily="34" charset="0"/>
                <a:cs typeface="Arial" panose="020B0604020202020204" pitchFamily="34" charset="0"/>
              </a:rPr>
              <a:t>strengths</a:t>
            </a:r>
            <a:endParaRPr lang="en-GB" altLang="en-US" dirty="0">
              <a:latin typeface="Arial" panose="020B0604020202020204" pitchFamily="34" charset="0"/>
              <a:cs typeface="Arial" panose="020B0604020202020204" pitchFamily="34" charset="0"/>
            </a:endParaRPr>
          </a:p>
          <a:p>
            <a:pPr>
              <a:lnSpc>
                <a:spcPct val="80000"/>
              </a:lnSpc>
            </a:pPr>
            <a:r>
              <a:rPr lang="en-GB" altLang="en-US" dirty="0" smtClean="0">
                <a:latin typeface="Arial" panose="020B0604020202020204" pitchFamily="34" charset="0"/>
                <a:cs typeface="Arial" panose="020B0604020202020204" pitchFamily="34" charset="0"/>
              </a:rPr>
              <a:t>Working </a:t>
            </a:r>
            <a:r>
              <a:rPr lang="en-GB" altLang="en-US" dirty="0">
                <a:latin typeface="Arial" panose="020B0604020202020204" pitchFamily="34" charset="0"/>
                <a:cs typeface="Arial" panose="020B0604020202020204" pitchFamily="34" charset="0"/>
              </a:rPr>
              <a:t>Together </a:t>
            </a:r>
            <a:r>
              <a:rPr lang="en-GB" altLang="en-US" dirty="0" smtClean="0">
                <a:latin typeface="Arial" panose="020B0604020202020204" pitchFamily="34" charset="0"/>
                <a:cs typeface="Arial" panose="020B0604020202020204" pitchFamily="34" charset="0"/>
              </a:rPr>
              <a:t>- we </a:t>
            </a:r>
            <a:r>
              <a:rPr lang="en-GB" altLang="en-US" dirty="0">
                <a:latin typeface="Arial" panose="020B0604020202020204" pitchFamily="34" charset="0"/>
                <a:cs typeface="Arial" panose="020B0604020202020204" pitchFamily="34" charset="0"/>
              </a:rPr>
              <a:t>build relationships </a:t>
            </a:r>
            <a:r>
              <a:rPr lang="en-GB" altLang="en-US" dirty="0" smtClean="0">
                <a:latin typeface="Arial" panose="020B0604020202020204" pitchFamily="34" charset="0"/>
                <a:cs typeface="Arial" panose="020B0604020202020204" pitchFamily="34" charset="0"/>
              </a:rPr>
              <a:t>and </a:t>
            </a:r>
            <a:r>
              <a:rPr lang="en-GB" altLang="en-US" dirty="0">
                <a:latin typeface="Arial" panose="020B0604020202020204" pitchFamily="34" charset="0"/>
                <a:cs typeface="Arial" panose="020B0604020202020204" pitchFamily="34" charset="0"/>
              </a:rPr>
              <a:t>create </a:t>
            </a:r>
            <a:r>
              <a:rPr lang="en-GB" altLang="en-US" dirty="0" smtClean="0">
                <a:latin typeface="Arial" panose="020B0604020202020204" pitchFamily="34" charset="0"/>
                <a:cs typeface="Arial" panose="020B0604020202020204" pitchFamily="34" charset="0"/>
              </a:rPr>
              <a:t>conversations</a:t>
            </a:r>
            <a:endParaRPr lang="en-GB" altLang="en-US"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066321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Outline of t</a:t>
            </a:r>
            <a:r>
              <a:rPr lang="en-US" altLang="en-US" dirty="0">
                <a:solidFill>
                  <a:schemeClr val="tx1"/>
                </a:solidFill>
                <a:latin typeface="Arial" panose="020B0604020202020204" pitchFamily="34" charset="0"/>
                <a:cs typeface="Arial" panose="020B0604020202020204" pitchFamily="34" charset="0"/>
              </a:rPr>
              <a:t>he day</a:t>
            </a:r>
            <a:endParaRPr lang="en-GB"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Welcome and </a:t>
            </a:r>
            <a:r>
              <a:rPr lang="en-GB" altLang="en-US" dirty="0" smtClean="0">
                <a:latin typeface="Arial" panose="020B0604020202020204" pitchFamily="34" charset="0"/>
                <a:cs typeface="Arial" panose="020B0604020202020204" pitchFamily="34" charset="0"/>
              </a:rPr>
              <a:t>housekeeping </a:t>
            </a:r>
            <a:endParaRPr lang="en-GB" altLang="en-US" dirty="0">
              <a:latin typeface="Arial" panose="020B0604020202020204" pitchFamily="34" charset="0"/>
              <a:cs typeface="Arial" panose="020B0604020202020204" pitchFamily="34" charset="0"/>
            </a:endParaRP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Overview of co-design process</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Funding models</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Infrastructure</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Table discussions </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Feed back from table discussion   </a:t>
            </a:r>
            <a:endParaRPr lang="en-US" altLang="en-US" dirty="0">
              <a:latin typeface="Arial" panose="020B0604020202020204" pitchFamily="34" charset="0"/>
              <a:cs typeface="Arial" panose="020B0604020202020204" pitchFamily="34" charset="0"/>
            </a:endParaRPr>
          </a:p>
          <a:p>
            <a:pPr>
              <a:lnSpc>
                <a:spcPct val="80000"/>
              </a:lnSpc>
              <a:buFont typeface="Arial" panose="020B0604020202020204" pitchFamily="34" charset="0"/>
              <a:buChar char="•"/>
            </a:pPr>
            <a:r>
              <a:rPr lang="en-US" altLang="en-US" dirty="0">
                <a:latin typeface="Arial" panose="020B0604020202020204" pitchFamily="34" charset="0"/>
                <a:cs typeface="Arial" panose="020B0604020202020204" pitchFamily="34" charset="0"/>
              </a:rPr>
              <a:t>N</a:t>
            </a:r>
            <a:r>
              <a:rPr lang="en-GB" altLang="en-US" dirty="0" err="1">
                <a:latin typeface="Arial" panose="020B0604020202020204" pitchFamily="34" charset="0"/>
                <a:cs typeface="Arial" panose="020B0604020202020204" pitchFamily="34" charset="0"/>
              </a:rPr>
              <a:t>ext</a:t>
            </a:r>
            <a:r>
              <a:rPr lang="en-GB" altLang="en-US" dirty="0">
                <a:latin typeface="Arial" panose="020B0604020202020204" pitchFamily="34" charset="0"/>
                <a:cs typeface="Arial" panose="020B0604020202020204" pitchFamily="34" charset="0"/>
              </a:rPr>
              <a:t> steps </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Close </a:t>
            </a:r>
          </a:p>
          <a:p>
            <a:pPr marL="0" indent="0">
              <a:buNone/>
            </a:pPr>
            <a:endParaRPr lang="en-GB" dirty="0"/>
          </a:p>
        </p:txBody>
      </p:sp>
    </p:spTree>
    <p:extLst>
      <p:ext uri="{BB962C8B-B14F-4D97-AF65-F5344CB8AC3E}">
        <p14:creationId xmlns:p14="http://schemas.microsoft.com/office/powerpoint/2010/main" val="3382212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What do we want to change?</a:t>
            </a:r>
            <a:endParaRPr lang="en-GB"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Bring together some VCS grants and contracts</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Think about how they can work together in places and with communities</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Support Our Manchester</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Support </a:t>
            </a:r>
            <a:r>
              <a:rPr lang="en-GB" altLang="en-US" dirty="0" smtClean="0">
                <a:latin typeface="Arial" panose="020B0604020202020204" pitchFamily="34" charset="0"/>
                <a:cs typeface="Arial" panose="020B0604020202020204" pitchFamily="34" charset="0"/>
              </a:rPr>
              <a:t>the integration </a:t>
            </a:r>
            <a:r>
              <a:rPr lang="en-GB" altLang="en-US" dirty="0">
                <a:latin typeface="Arial" panose="020B0604020202020204" pitchFamily="34" charset="0"/>
                <a:cs typeface="Arial" panose="020B0604020202020204" pitchFamily="34" charset="0"/>
              </a:rPr>
              <a:t>of health and social care</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Grow a strong and resilient voluntary sector that can support all Manchester people</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Design a new way of doing this with the voluntary sector and the NHS</a:t>
            </a:r>
          </a:p>
          <a:p>
            <a:endParaRPr lang="en-GB" dirty="0"/>
          </a:p>
        </p:txBody>
      </p:sp>
    </p:spTree>
    <p:extLst>
      <p:ext uri="{BB962C8B-B14F-4D97-AF65-F5344CB8AC3E}">
        <p14:creationId xmlns:p14="http://schemas.microsoft.com/office/powerpoint/2010/main" val="2213452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The voluntary sector - funding</a:t>
            </a:r>
            <a:endParaRPr lang="en-GB"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Equalities fund: £660,000</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Health and wellbeing: £568,394</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Infrastructure: £490,000</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Community Associations: £432,994</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Carers: £383,289</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Mental health: £378,704</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Miscellaneous contracts: £43,673</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This is only a part: housing, homelessness, adult education, sport, community safety, culture etc.</a:t>
            </a:r>
          </a:p>
          <a:p>
            <a:endParaRPr lang="en-GB" dirty="0"/>
          </a:p>
        </p:txBody>
      </p:sp>
    </p:spTree>
    <p:extLst>
      <p:ext uri="{BB962C8B-B14F-4D97-AF65-F5344CB8AC3E}">
        <p14:creationId xmlns:p14="http://schemas.microsoft.com/office/powerpoint/2010/main" val="3790636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Our Manchester Strategy</a:t>
            </a:r>
            <a:endParaRPr lang="en-GB" dirty="0"/>
          </a:p>
        </p:txBody>
      </p:sp>
      <p:sp>
        <p:nvSpPr>
          <p:cNvPr id="3" name="Content Placeholder 2"/>
          <p:cNvSpPr>
            <a:spLocks noGrp="1"/>
          </p:cNvSpPr>
          <p:nvPr>
            <p:ph idx="1"/>
          </p:nvPr>
        </p:nvSpPr>
        <p:spPr/>
        <p:txBody>
          <a:bodyPr/>
          <a:lstStyle/>
          <a:p>
            <a:pPr>
              <a:lnSpc>
                <a:spcPct val="80000"/>
              </a:lnSpc>
            </a:pPr>
            <a:r>
              <a:rPr lang="en-GB" altLang="en-US" dirty="0">
                <a:latin typeface="Arial" panose="020B0604020202020204" pitchFamily="34" charset="0"/>
                <a:cs typeface="Arial" panose="020B0604020202020204" pitchFamily="34" charset="0"/>
              </a:rPr>
              <a:t>Since April 2016, many of our currently funded </a:t>
            </a:r>
            <a:r>
              <a:rPr lang="en-GB" altLang="en-US" dirty="0" smtClean="0">
                <a:latin typeface="Arial" panose="020B0604020202020204" pitchFamily="34" charset="0"/>
                <a:cs typeface="Arial" panose="020B0604020202020204" pitchFamily="34" charset="0"/>
              </a:rPr>
              <a:t>voluntary sector </a:t>
            </a:r>
            <a:r>
              <a:rPr lang="en-GB" altLang="en-US" dirty="0">
                <a:latin typeface="Arial" panose="020B0604020202020204" pitchFamily="34" charset="0"/>
                <a:cs typeface="Arial" panose="020B0604020202020204" pitchFamily="34" charset="0"/>
              </a:rPr>
              <a:t>groups have been working to the following, </a:t>
            </a:r>
            <a:r>
              <a:rPr lang="en-GB" altLang="en-US" dirty="0" smtClean="0">
                <a:latin typeface="Arial" panose="020B0604020202020204" pitchFamily="34" charset="0"/>
                <a:cs typeface="Arial" panose="020B0604020202020204" pitchFamily="34" charset="0"/>
              </a:rPr>
              <a:t>drawn from </a:t>
            </a:r>
            <a:r>
              <a:rPr lang="en-GB" altLang="en-US" dirty="0">
                <a:latin typeface="Arial" panose="020B0604020202020204" pitchFamily="34" charset="0"/>
                <a:cs typeface="Arial" panose="020B0604020202020204" pitchFamily="34" charset="0"/>
              </a:rPr>
              <a:t>the </a:t>
            </a:r>
            <a:r>
              <a:rPr lang="en-GB" altLang="en-US" dirty="0" smtClean="0">
                <a:latin typeface="Arial" panose="020B0604020202020204" pitchFamily="34" charset="0"/>
                <a:cs typeface="Arial" panose="020B0604020202020204" pitchFamily="34" charset="0"/>
              </a:rPr>
              <a:t>Our Manchester </a:t>
            </a:r>
            <a:r>
              <a:rPr lang="en-GB" altLang="en-US" dirty="0">
                <a:latin typeface="Arial" panose="020B0604020202020204" pitchFamily="34" charset="0"/>
                <a:cs typeface="Arial" panose="020B0604020202020204" pitchFamily="34" charset="0"/>
              </a:rPr>
              <a:t>Strategy:   </a:t>
            </a:r>
          </a:p>
          <a:p>
            <a:pPr lvl="1">
              <a:lnSpc>
                <a:spcPct val="80000"/>
              </a:lnSpc>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Inspire the next generation to be the best they can be </a:t>
            </a:r>
          </a:p>
          <a:p>
            <a:pPr lvl="1">
              <a:lnSpc>
                <a:spcPct val="80000"/>
              </a:lnSpc>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Support the positive contribution older people make</a:t>
            </a:r>
          </a:p>
          <a:p>
            <a:pPr lvl="1">
              <a:lnSpc>
                <a:spcPct val="80000"/>
              </a:lnSpc>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Work to improve the  resilience of individuals and communities</a:t>
            </a:r>
          </a:p>
          <a:p>
            <a:pPr lvl="1">
              <a:lnSpc>
                <a:spcPct val="80000"/>
              </a:lnSpc>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Support people to find work, stay in work and progress at work</a:t>
            </a:r>
          </a:p>
          <a:p>
            <a:pPr lvl="1">
              <a:lnSpc>
                <a:spcPct val="80000"/>
              </a:lnSpc>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Increase volunteering across the city</a:t>
            </a:r>
          </a:p>
          <a:p>
            <a:pPr lvl="1">
              <a:lnSpc>
                <a:spcPct val="80000"/>
              </a:lnSpc>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Collectively improve our health and wellbeing and be more active as adults and children</a:t>
            </a:r>
          </a:p>
          <a:p>
            <a:endParaRPr lang="en-GB" dirty="0"/>
          </a:p>
        </p:txBody>
      </p:sp>
    </p:spTree>
    <p:extLst>
      <p:ext uri="{BB962C8B-B14F-4D97-AF65-F5344CB8AC3E}">
        <p14:creationId xmlns:p14="http://schemas.microsoft.com/office/powerpoint/2010/main" val="1978523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What have we done</a:t>
            </a:r>
            <a:endParaRPr lang="en-GB"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Set up Our Manchester VCS Funding Co-design Group</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Voluntary sector, Council and NHS Clinical Commissioning Group</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Options for a new way of funding the voluntary sector in Manchester</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Options for infrastructure support</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Consultation paper</a:t>
            </a:r>
          </a:p>
          <a:p>
            <a:pPr>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Making Our Manchester real</a:t>
            </a:r>
          </a:p>
          <a:p>
            <a:endParaRPr lang="en-GB" dirty="0"/>
          </a:p>
        </p:txBody>
      </p:sp>
    </p:spTree>
    <p:extLst>
      <p:ext uri="{BB962C8B-B14F-4D97-AF65-F5344CB8AC3E}">
        <p14:creationId xmlns:p14="http://schemas.microsoft.com/office/powerpoint/2010/main" val="1783468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latin typeface="Arial" panose="020B0604020202020204" pitchFamily="34" charset="0"/>
                <a:cs typeface="Arial" panose="020B0604020202020204" pitchFamily="34" charset="0"/>
              </a:rPr>
              <a:t>What’s important?</a:t>
            </a:r>
            <a:endParaRPr lang="en-GB" dirty="0"/>
          </a:p>
        </p:txBody>
      </p:sp>
      <p:sp>
        <p:nvSpPr>
          <p:cNvPr id="3" name="Content Placeholder 2"/>
          <p:cNvSpPr>
            <a:spLocks noGrp="1"/>
          </p:cNvSpPr>
          <p:nvPr>
            <p:ph idx="1"/>
          </p:nvPr>
        </p:nvSpPr>
        <p:spPr>
          <a:xfrm>
            <a:off x="609600" y="1487906"/>
            <a:ext cx="10972800" cy="4525963"/>
          </a:xfrm>
        </p:spPr>
        <p:txBody>
          <a:bodyPr/>
          <a:lstStyle/>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Strong relationships between Manchester City Council, other public bodies and VCSE organisations</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Strong relationships between VCSE and private sector</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Collaborative working</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Organisations having lots of types of funding</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Fairness of funding across geographical areas and communities of identity</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Funding for large and small organisations  </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Well governed organisations</a:t>
            </a:r>
          </a:p>
          <a:p>
            <a:pPr marL="342000" indent="-342000">
              <a:lnSpc>
                <a:spcPct val="80000"/>
              </a:lnSpc>
              <a:buFont typeface="Arial" panose="020B0604020202020204" pitchFamily="34" charset="0"/>
              <a:buChar char="•"/>
            </a:pPr>
            <a:r>
              <a:rPr lang="en-GB" altLang="en-US" dirty="0">
                <a:latin typeface="Arial" panose="020B0604020202020204" pitchFamily="34" charset="0"/>
                <a:cs typeface="Arial" panose="020B0604020202020204" pitchFamily="34" charset="0"/>
              </a:rPr>
              <a:t>Infrastructure support</a:t>
            </a:r>
          </a:p>
          <a:p>
            <a:endParaRPr lang="en-GB" dirty="0"/>
          </a:p>
        </p:txBody>
      </p:sp>
    </p:spTree>
    <p:extLst>
      <p:ext uri="{BB962C8B-B14F-4D97-AF65-F5344CB8AC3E}">
        <p14:creationId xmlns:p14="http://schemas.microsoft.com/office/powerpoint/2010/main" val="4213554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
  <a:themeElements>
    <a:clrScheme name="160714 Our Manchester template 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60714 Our Manchester template v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60714 Our Manchester template 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60714 Our Manchester template v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60714 Our Manchester template v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60714 Our Manchester template v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60714 Our Manchester template v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60714 Our Manchester template v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60714 Our Manchester template v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60714 Our Manchester template v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60714 Our Manchester template v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60714 Our Manchester template v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60714 Our Manchester template v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60714 Our Manchester template v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 id="{C936F110-B6A0-4A4D-AA9F-BEAEAE039A7A}" vid="{6D1CAD7D-7DA2-4B14-9BC8-BA41E16599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Template>
  <TotalTime>73</TotalTime>
  <Words>1605</Words>
  <Application>Microsoft Office PowerPoint</Application>
  <PresentationFormat>Widescreen</PresentationFormat>
  <Paragraphs>177</Paragraphs>
  <Slides>19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Theme</vt:lpstr>
      <vt:lpstr>Our Manchester VCS Funding Consultation</vt:lpstr>
      <vt:lpstr>Welcome</vt:lpstr>
      <vt:lpstr>Our Manchester Principles</vt:lpstr>
      <vt:lpstr>Outline of the day</vt:lpstr>
      <vt:lpstr>What do we want to change?</vt:lpstr>
      <vt:lpstr>The voluntary sector - funding</vt:lpstr>
      <vt:lpstr>Our Manchester Strategy</vt:lpstr>
      <vt:lpstr>What have we done</vt:lpstr>
      <vt:lpstr>What’s important?</vt:lpstr>
      <vt:lpstr>How should we do it?</vt:lpstr>
      <vt:lpstr>Funding Model 1</vt:lpstr>
      <vt:lpstr>Model 1 – What might it mean? </vt:lpstr>
      <vt:lpstr>Funding Model 2</vt:lpstr>
      <vt:lpstr>Model 2 – What might it mean? </vt:lpstr>
      <vt:lpstr>Infrastructure Support</vt:lpstr>
      <vt:lpstr>Two options for Infrastructure</vt:lpstr>
      <vt:lpstr>Infrastructure: What might it mean?</vt:lpstr>
      <vt:lpstr>What do you think?</vt:lpstr>
      <vt:lpstr>Close</vt:lpstr>
    </vt:vector>
  </TitlesOfParts>
  <Company>Manchester City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Manchester VCS Funding Consultation</dc:title>
  <dc:creator>Elizabeth Mitchell</dc:creator>
  <cp:lastModifiedBy>Liz Goodger</cp:lastModifiedBy>
  <cp:revision>8</cp:revision>
  <cp:lastPrinted>2017-02-06T09:18:37Z</cp:lastPrinted>
  <dcterms:created xsi:type="dcterms:W3CDTF">2017-02-01T14:56:27Z</dcterms:created>
  <dcterms:modified xsi:type="dcterms:W3CDTF">2017-02-06T09:46:41Z</dcterms:modified>
</cp:coreProperties>
</file>